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1" r:id="rId4"/>
    <p:sldId id="282" r:id="rId5"/>
    <p:sldId id="284" r:id="rId6"/>
    <p:sldId id="293" r:id="rId7"/>
    <p:sldId id="285" r:id="rId8"/>
    <p:sldId id="294" r:id="rId9"/>
    <p:sldId id="272" r:id="rId10"/>
    <p:sldId id="269" r:id="rId11"/>
    <p:sldId id="277" r:id="rId12"/>
    <p:sldId id="268" r:id="rId13"/>
    <p:sldId id="270" r:id="rId14"/>
    <p:sldId id="266" r:id="rId15"/>
    <p:sldId id="271" r:id="rId16"/>
    <p:sldId id="273" r:id="rId17"/>
    <p:sldId id="274" r:id="rId18"/>
    <p:sldId id="275" r:id="rId19"/>
    <p:sldId id="276" r:id="rId20"/>
    <p:sldId id="280" r:id="rId21"/>
    <p:sldId id="278" r:id="rId22"/>
    <p:sldId id="279" r:id="rId23"/>
    <p:sldId id="258" r:id="rId24"/>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CA0"/>
    <a:srgbClr val="1D437F"/>
    <a:srgbClr val="D82C2A"/>
    <a:srgbClr val="8CA042"/>
    <a:srgbClr val="7297DE"/>
    <a:srgbClr val="21A463"/>
    <a:srgbClr val="FF6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4" autoAdjust="0"/>
  </p:normalViewPr>
  <p:slideViewPr>
    <p:cSldViewPr>
      <p:cViewPr varScale="1">
        <p:scale>
          <a:sx n="104" d="100"/>
          <a:sy n="104" d="100"/>
        </p:scale>
        <p:origin x="182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bukowska\Desktop\Zeszyt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'potencjał przeładunkowy'!$B$2</c:f>
              <c:strCache>
                <c:ptCount val="1"/>
                <c:pt idx="0">
                  <c:v>Gdańsk</c:v>
                </c:pt>
              </c:strCache>
            </c:strRef>
          </c:tx>
          <c:spPr>
            <a:solidFill>
              <a:srgbClr val="4DA0B0"/>
            </a:solidFill>
            <a:ln>
              <a:noFill/>
            </a:ln>
            <a:effectLst/>
          </c:spPr>
          <c:invertIfNegative val="0"/>
          <c:trendline>
            <c:spPr>
              <a:ln w="31750" cap="rnd">
                <a:solidFill>
                  <a:srgbClr val="FF0000"/>
                </a:solidFill>
                <a:prstDash val="solid"/>
                <a:headEnd type="none"/>
                <a:tailEnd type="stealth" w="lg" len="lg"/>
              </a:ln>
              <a:effectLst/>
            </c:spPr>
            <c:trendlineType val="linear"/>
            <c:dispRSqr val="0"/>
            <c:dispEq val="0"/>
          </c:trendline>
          <c:cat>
            <c:numRef>
              <c:f>'potencjał przeładunkowy'!$A$3:$A$19</c:f>
              <c:numCache>
                <c:formatCode>General</c:formatCode>
                <c:ptCount val="17"/>
                <c:pt idx="0">
                  <c:v>2011</c:v>
                </c:pt>
                <c:pt idx="1">
                  <c:v>2012</c:v>
                </c:pt>
                <c:pt idx="2">
                  <c:v>2013</c:v>
                </c:pt>
                <c:pt idx="3">
                  <c:v>2014</c:v>
                </c:pt>
                <c:pt idx="4">
                  <c:v>2015</c:v>
                </c:pt>
                <c:pt idx="5">
                  <c:v>2016</c:v>
                </c:pt>
                <c:pt idx="6">
                  <c:v>2017</c:v>
                </c:pt>
                <c:pt idx="7">
                  <c:v>2018</c:v>
                </c:pt>
                <c:pt idx="8">
                  <c:v>2019</c:v>
                </c:pt>
                <c:pt idx="9">
                  <c:v>2020</c:v>
                </c:pt>
                <c:pt idx="10">
                  <c:v>20201</c:v>
                </c:pt>
                <c:pt idx="11">
                  <c:v>2022</c:v>
                </c:pt>
                <c:pt idx="12">
                  <c:v>2023</c:v>
                </c:pt>
                <c:pt idx="13">
                  <c:v>2024</c:v>
                </c:pt>
                <c:pt idx="14">
                  <c:v>2025</c:v>
                </c:pt>
                <c:pt idx="15">
                  <c:v>2026</c:v>
                </c:pt>
                <c:pt idx="16">
                  <c:v>2027</c:v>
                </c:pt>
              </c:numCache>
            </c:numRef>
          </c:cat>
          <c:val>
            <c:numRef>
              <c:f>'potencjał przeładunkowy'!$B$3:$B$19</c:f>
              <c:numCache>
                <c:formatCode>#,##0</c:formatCode>
                <c:ptCount val="17"/>
                <c:pt idx="0" formatCode="General">
                  <c:v>68000000</c:v>
                </c:pt>
                <c:pt idx="1">
                  <c:v>68000000</c:v>
                </c:pt>
                <c:pt idx="2">
                  <c:v>76000000</c:v>
                </c:pt>
                <c:pt idx="3">
                  <c:v>78000000</c:v>
                </c:pt>
                <c:pt idx="4">
                  <c:v>84100000</c:v>
                </c:pt>
                <c:pt idx="5">
                  <c:v>84100000</c:v>
                </c:pt>
                <c:pt idx="6">
                  <c:v>105000000</c:v>
                </c:pt>
                <c:pt idx="7">
                  <c:v>110000000</c:v>
                </c:pt>
                <c:pt idx="8">
                  <c:v>110000000</c:v>
                </c:pt>
                <c:pt idx="9">
                  <c:v>118000000</c:v>
                </c:pt>
                <c:pt idx="10">
                  <c:v>118000000</c:v>
                </c:pt>
                <c:pt idx="11">
                  <c:v>118000000</c:v>
                </c:pt>
                <c:pt idx="12">
                  <c:v>125000000</c:v>
                </c:pt>
                <c:pt idx="13">
                  <c:v>125000000</c:v>
                </c:pt>
                <c:pt idx="14">
                  <c:v>125000000</c:v>
                </c:pt>
                <c:pt idx="15">
                  <c:v>125000000</c:v>
                </c:pt>
                <c:pt idx="16">
                  <c:v>140000000</c:v>
                </c:pt>
              </c:numCache>
            </c:numRef>
          </c:val>
          <c:extLst>
            <c:ext xmlns:c16="http://schemas.microsoft.com/office/drawing/2014/chart" uri="{C3380CC4-5D6E-409C-BE32-E72D297353CC}">
              <c16:uniqueId val="{00000001-0A7D-4A19-8328-14D2713E8643}"/>
            </c:ext>
          </c:extLst>
        </c:ser>
        <c:dLbls>
          <c:showLegendKey val="0"/>
          <c:showVal val="0"/>
          <c:showCatName val="0"/>
          <c:showSerName val="0"/>
          <c:showPercent val="0"/>
          <c:showBubbleSize val="0"/>
        </c:dLbls>
        <c:gapWidth val="87"/>
        <c:overlap val="-27"/>
        <c:axId val="181072424"/>
        <c:axId val="181072816"/>
      </c:barChart>
      <c:catAx>
        <c:axId val="181072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pl-PL"/>
          </a:p>
        </c:txPr>
        <c:crossAx val="181072816"/>
        <c:crosses val="autoZero"/>
        <c:auto val="1"/>
        <c:lblAlgn val="ctr"/>
        <c:lblOffset val="100"/>
        <c:noMultiLvlLbl val="0"/>
      </c:catAx>
      <c:valAx>
        <c:axId val="181072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81072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2125BB7F-2AB2-4EB9-88CB-07CC70077307}"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557E92DB-23FC-46A3-B82A-D31972A4574D}"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txBox="1">
            <a:spLocks noGrp="1"/>
          </p:cNvSpPr>
          <p:nvPr>
            <p:ph type="ctrTitle"/>
          </p:nvPr>
        </p:nvSpPr>
        <p:spPr>
          <a:xfrm>
            <a:off x="685800" y="2130423"/>
            <a:ext cx="7772400" cy="1470026"/>
          </a:xfrm>
        </p:spPr>
        <p:txBody>
          <a:bodyPr/>
          <a:lstStyle>
            <a:lvl1pPr>
              <a:defRPr/>
            </a:lvl1pPr>
          </a:lstStyle>
          <a:p>
            <a:pPr lvl="0"/>
            <a:r>
              <a:rPr lang="pl-PL"/>
              <a:t>Kliknij, aby edytować styl</a:t>
            </a:r>
          </a:p>
        </p:txBody>
      </p:sp>
      <p:sp>
        <p:nvSpPr>
          <p:cNvPr id="3" name="Podtytuł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pl-PL"/>
              <a:t>Kliknij, aby edytować styl wzorca podtytułu</a:t>
            </a:r>
          </a:p>
        </p:txBody>
      </p:sp>
      <p:sp>
        <p:nvSpPr>
          <p:cNvPr id="4" name="Rectangle 4"/>
          <p:cNvSpPr txBox="1">
            <a:spLocks noGrp="1"/>
          </p:cNvSpPr>
          <p:nvPr>
            <p:ph type="dt" sz="half" idx="7"/>
          </p:nvPr>
        </p:nvSpPr>
        <p:spPr/>
        <p:txBody>
          <a:bodyPr/>
          <a:lstStyle>
            <a:lvl1pPr>
              <a:defRPr/>
            </a:lvl1pPr>
          </a:lstStyle>
          <a:p>
            <a:endParaRPr/>
          </a:p>
        </p:txBody>
      </p:sp>
      <p:sp>
        <p:nvSpPr>
          <p:cNvPr id="5" name="Rectangle 5"/>
          <p:cNvSpPr txBox="1">
            <a:spLocks noGrp="1"/>
          </p:cNvSpPr>
          <p:nvPr>
            <p:ph type="ftr" sz="quarter" idx="9"/>
          </p:nvPr>
        </p:nvSpPr>
        <p:spPr/>
        <p:txBody>
          <a:bodyPr/>
          <a:lstStyle>
            <a:lvl1pPr>
              <a:defRPr/>
            </a:lvl1pPr>
          </a:lstStyle>
          <a:p>
            <a:endParaRPr/>
          </a:p>
        </p:txBody>
      </p:sp>
      <p:sp>
        <p:nvSpPr>
          <p:cNvPr id="6" name="Rectangle 6"/>
          <p:cNvSpPr txBox="1">
            <a:spLocks noGrp="1"/>
          </p:cNvSpPr>
          <p:nvPr>
            <p:ph type="sldNum" sz="quarter" idx="8"/>
          </p:nvPr>
        </p:nvSpPr>
        <p:spPr/>
        <p:txBody>
          <a:bodyPr/>
          <a:lstStyle>
            <a:lvl1pPr>
              <a:defRPr/>
            </a:lvl1pPr>
          </a:lstStyle>
          <a:p>
            <a:fld id="{D1EC551E-EF6C-40B6-BC12-8E75CA19B2CF}" type="slidenum">
              <a:rPr/>
              <a:pPr/>
              <a:t>‹#›</a:t>
            </a:fld>
            <a:endParaRPr/>
          </a:p>
        </p:txBody>
      </p:sp>
    </p:spTree>
    <p:extLst>
      <p:ext uri="{BB962C8B-B14F-4D97-AF65-F5344CB8AC3E}">
        <p14:creationId xmlns:p14="http://schemas.microsoft.com/office/powerpoint/2010/main" val="151201300"/>
      </p:ext>
    </p:extLst>
  </p:cSld>
  <p:clrMapOvr>
    <a:masterClrMapping/>
  </p:clrMapOvr>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zawartości 2"/>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txBox="1">
            <a:spLocks noGrp="1"/>
          </p:cNvSpPr>
          <p:nvPr>
            <p:ph type="dt" sz="half" idx="7"/>
          </p:nvPr>
        </p:nvSpPr>
        <p:spPr/>
        <p:txBody>
          <a:bodyPr/>
          <a:lstStyle>
            <a:lvl1pPr>
              <a:defRPr/>
            </a:lvl1pPr>
          </a:lstStyle>
          <a:p>
            <a:endParaRPr/>
          </a:p>
        </p:txBody>
      </p:sp>
      <p:sp>
        <p:nvSpPr>
          <p:cNvPr id="5" name="Rectangle 5"/>
          <p:cNvSpPr txBox="1">
            <a:spLocks noGrp="1"/>
          </p:cNvSpPr>
          <p:nvPr>
            <p:ph type="ftr" sz="quarter" idx="9"/>
          </p:nvPr>
        </p:nvSpPr>
        <p:spPr/>
        <p:txBody>
          <a:bodyPr/>
          <a:lstStyle>
            <a:lvl1pPr>
              <a:defRPr/>
            </a:lvl1pPr>
          </a:lstStyle>
          <a:p>
            <a:endParaRPr/>
          </a:p>
        </p:txBody>
      </p:sp>
      <p:sp>
        <p:nvSpPr>
          <p:cNvPr id="6" name="Rectangle 6"/>
          <p:cNvSpPr txBox="1">
            <a:spLocks noGrp="1"/>
          </p:cNvSpPr>
          <p:nvPr>
            <p:ph type="sldNum" sz="quarter" idx="8"/>
          </p:nvPr>
        </p:nvSpPr>
        <p:spPr/>
        <p:txBody>
          <a:bodyPr/>
          <a:lstStyle>
            <a:lvl1pPr>
              <a:defRPr/>
            </a:lvl1pPr>
          </a:lstStyle>
          <a:p>
            <a:fld id="{285B5721-9F89-4E16-99FA-E6EA791EF700}" type="slidenum">
              <a:rPr/>
              <a:pPr/>
              <a:t>‹#›</a:t>
            </a:fld>
            <a:endParaRPr/>
          </a:p>
        </p:txBody>
      </p:sp>
    </p:spTree>
    <p:extLst>
      <p:ext uri="{BB962C8B-B14F-4D97-AF65-F5344CB8AC3E}">
        <p14:creationId xmlns:p14="http://schemas.microsoft.com/office/powerpoint/2010/main" val="70093570"/>
      </p:ext>
    </p:extLst>
  </p:cSld>
  <p:clrMapOvr>
    <a:masterClrMapping/>
  </p:clrMapOvr>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txBox="1">
            <a:spLocks noGrp="1"/>
          </p:cNvSpPr>
          <p:nvPr>
            <p:ph type="title"/>
          </p:nvPr>
        </p:nvSpPr>
        <p:spPr>
          <a:xfrm>
            <a:off x="722311" y="4406895"/>
            <a:ext cx="7772400" cy="1362071"/>
          </a:xfrm>
        </p:spPr>
        <p:txBody>
          <a:bodyPr anchor="t" anchorCtr="0"/>
          <a:lstStyle>
            <a:lvl1pPr algn="l">
              <a:defRPr sz="4000" b="1" cap="all"/>
            </a:lvl1pPr>
          </a:lstStyle>
          <a:p>
            <a:pPr lvl="0"/>
            <a:r>
              <a:rPr lang="pl-PL"/>
              <a:t>Kliknij, aby edytować styl</a:t>
            </a:r>
          </a:p>
        </p:txBody>
      </p:sp>
      <p:sp>
        <p:nvSpPr>
          <p:cNvPr id="3" name="Symbol zastępczy tekstu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pl-PL"/>
              <a:t>Kliknij, aby edytować style wzorca tekstu</a:t>
            </a:r>
          </a:p>
        </p:txBody>
      </p:sp>
      <p:sp>
        <p:nvSpPr>
          <p:cNvPr id="4" name="Rectangle 4"/>
          <p:cNvSpPr txBox="1">
            <a:spLocks noGrp="1"/>
          </p:cNvSpPr>
          <p:nvPr>
            <p:ph type="dt" sz="half" idx="7"/>
          </p:nvPr>
        </p:nvSpPr>
        <p:spPr/>
        <p:txBody>
          <a:bodyPr/>
          <a:lstStyle>
            <a:lvl1pPr>
              <a:defRPr/>
            </a:lvl1pPr>
          </a:lstStyle>
          <a:p>
            <a:endParaRPr/>
          </a:p>
        </p:txBody>
      </p:sp>
      <p:sp>
        <p:nvSpPr>
          <p:cNvPr id="5" name="Rectangle 5"/>
          <p:cNvSpPr txBox="1">
            <a:spLocks noGrp="1"/>
          </p:cNvSpPr>
          <p:nvPr>
            <p:ph type="ftr" sz="quarter" idx="9"/>
          </p:nvPr>
        </p:nvSpPr>
        <p:spPr/>
        <p:txBody>
          <a:bodyPr/>
          <a:lstStyle>
            <a:lvl1pPr>
              <a:defRPr/>
            </a:lvl1pPr>
          </a:lstStyle>
          <a:p>
            <a:endParaRPr/>
          </a:p>
        </p:txBody>
      </p:sp>
      <p:sp>
        <p:nvSpPr>
          <p:cNvPr id="6" name="Rectangle 6"/>
          <p:cNvSpPr txBox="1">
            <a:spLocks noGrp="1"/>
          </p:cNvSpPr>
          <p:nvPr>
            <p:ph type="sldNum" sz="quarter" idx="8"/>
          </p:nvPr>
        </p:nvSpPr>
        <p:spPr/>
        <p:txBody>
          <a:bodyPr/>
          <a:lstStyle>
            <a:lvl1pPr>
              <a:defRPr/>
            </a:lvl1pPr>
          </a:lstStyle>
          <a:p>
            <a:fld id="{CFA6D533-918B-4972-AF10-394078D6A581}" type="slidenum">
              <a:rPr/>
              <a:pPr/>
              <a:t>‹#›</a:t>
            </a:fld>
            <a:endParaRPr/>
          </a:p>
        </p:txBody>
      </p:sp>
    </p:spTree>
    <p:extLst>
      <p:ext uri="{BB962C8B-B14F-4D97-AF65-F5344CB8AC3E}">
        <p14:creationId xmlns:p14="http://schemas.microsoft.com/office/powerpoint/2010/main" val="21001899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zawartości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txBox="1">
            <a:spLocks noGrp="1"/>
          </p:cNvSpPr>
          <p:nvPr>
            <p:ph type="dt" sz="half" idx="7"/>
          </p:nvPr>
        </p:nvSpPr>
        <p:spPr/>
        <p:txBody>
          <a:bodyPr/>
          <a:lstStyle>
            <a:lvl1pPr>
              <a:defRPr/>
            </a:lvl1pPr>
          </a:lstStyle>
          <a:p>
            <a:endParaRPr/>
          </a:p>
        </p:txBody>
      </p:sp>
      <p:sp>
        <p:nvSpPr>
          <p:cNvPr id="6" name="Rectangle 5"/>
          <p:cNvSpPr txBox="1">
            <a:spLocks noGrp="1"/>
          </p:cNvSpPr>
          <p:nvPr>
            <p:ph type="ftr" sz="quarter" idx="9"/>
          </p:nvPr>
        </p:nvSpPr>
        <p:spPr/>
        <p:txBody>
          <a:bodyPr/>
          <a:lstStyle>
            <a:lvl1pPr>
              <a:defRPr/>
            </a:lvl1pPr>
          </a:lstStyle>
          <a:p>
            <a:endParaRPr/>
          </a:p>
        </p:txBody>
      </p:sp>
      <p:sp>
        <p:nvSpPr>
          <p:cNvPr id="7" name="Rectangle 6"/>
          <p:cNvSpPr txBox="1">
            <a:spLocks noGrp="1"/>
          </p:cNvSpPr>
          <p:nvPr>
            <p:ph type="sldNum" sz="quarter" idx="8"/>
          </p:nvPr>
        </p:nvSpPr>
        <p:spPr/>
        <p:txBody>
          <a:bodyPr/>
          <a:lstStyle>
            <a:lvl1pPr>
              <a:defRPr/>
            </a:lvl1pPr>
          </a:lstStyle>
          <a:p>
            <a:fld id="{1FFB96BF-46D9-4D99-B6DA-4C9B8FEC180A}" type="slidenum">
              <a:rPr/>
              <a:pPr/>
              <a:t>‹#›</a:t>
            </a:fld>
            <a:endParaRPr/>
          </a:p>
        </p:txBody>
      </p:sp>
    </p:spTree>
    <p:extLst>
      <p:ext uri="{BB962C8B-B14F-4D97-AF65-F5344CB8AC3E}">
        <p14:creationId xmlns:p14="http://schemas.microsoft.com/office/powerpoint/2010/main" val="2679814901"/>
      </p:ext>
    </p:extLst>
  </p:cSld>
  <p:clrMapOvr>
    <a:masterClrMapping/>
  </p:clrMapOvr>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tekstu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pl-PL"/>
              <a:t>Kliknij, aby edytować style wzorca tekstu</a:t>
            </a:r>
          </a:p>
        </p:txBody>
      </p:sp>
      <p:sp>
        <p:nvSpPr>
          <p:cNvPr id="4" name="Symbol zastępczy zawartości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pl-PL"/>
              <a:t>Kliknij, aby edytować style wzorca tekstu</a:t>
            </a:r>
          </a:p>
        </p:txBody>
      </p:sp>
      <p:sp>
        <p:nvSpPr>
          <p:cNvPr id="6" name="Symbol zastępczy zawartości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txBox="1">
            <a:spLocks noGrp="1"/>
          </p:cNvSpPr>
          <p:nvPr>
            <p:ph type="dt" sz="half" idx="7"/>
          </p:nvPr>
        </p:nvSpPr>
        <p:spPr/>
        <p:txBody>
          <a:bodyPr/>
          <a:lstStyle>
            <a:lvl1pPr>
              <a:defRPr/>
            </a:lvl1pPr>
          </a:lstStyle>
          <a:p>
            <a:endParaRPr/>
          </a:p>
        </p:txBody>
      </p:sp>
      <p:sp>
        <p:nvSpPr>
          <p:cNvPr id="8" name="Rectangle 5"/>
          <p:cNvSpPr txBox="1">
            <a:spLocks noGrp="1"/>
          </p:cNvSpPr>
          <p:nvPr>
            <p:ph type="ftr" sz="quarter" idx="9"/>
          </p:nvPr>
        </p:nvSpPr>
        <p:spPr/>
        <p:txBody>
          <a:bodyPr/>
          <a:lstStyle>
            <a:lvl1pPr>
              <a:defRPr/>
            </a:lvl1pPr>
          </a:lstStyle>
          <a:p>
            <a:endParaRPr/>
          </a:p>
        </p:txBody>
      </p:sp>
      <p:sp>
        <p:nvSpPr>
          <p:cNvPr id="9" name="Rectangle 6"/>
          <p:cNvSpPr txBox="1">
            <a:spLocks noGrp="1"/>
          </p:cNvSpPr>
          <p:nvPr>
            <p:ph type="sldNum" sz="quarter" idx="8"/>
          </p:nvPr>
        </p:nvSpPr>
        <p:spPr/>
        <p:txBody>
          <a:bodyPr/>
          <a:lstStyle>
            <a:lvl1pPr>
              <a:defRPr/>
            </a:lvl1pPr>
          </a:lstStyle>
          <a:p>
            <a:fld id="{A1864BB8-10D9-4A22-87E9-97C490A960A9}" type="slidenum">
              <a:rPr/>
              <a:pPr/>
              <a:t>‹#›</a:t>
            </a:fld>
            <a:endParaRPr/>
          </a:p>
        </p:txBody>
      </p:sp>
    </p:spTree>
    <p:extLst>
      <p:ext uri="{BB962C8B-B14F-4D97-AF65-F5344CB8AC3E}">
        <p14:creationId xmlns:p14="http://schemas.microsoft.com/office/powerpoint/2010/main" val="12949863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Rectangle 4"/>
          <p:cNvSpPr txBox="1">
            <a:spLocks noGrp="1"/>
          </p:cNvSpPr>
          <p:nvPr>
            <p:ph type="dt" sz="half" idx="7"/>
          </p:nvPr>
        </p:nvSpPr>
        <p:spPr/>
        <p:txBody>
          <a:bodyPr/>
          <a:lstStyle>
            <a:lvl1pPr>
              <a:defRPr/>
            </a:lvl1pPr>
          </a:lstStyle>
          <a:p>
            <a:endParaRPr/>
          </a:p>
        </p:txBody>
      </p:sp>
      <p:sp>
        <p:nvSpPr>
          <p:cNvPr id="4" name="Rectangle 5"/>
          <p:cNvSpPr txBox="1">
            <a:spLocks noGrp="1"/>
          </p:cNvSpPr>
          <p:nvPr>
            <p:ph type="ftr" sz="quarter" idx="9"/>
          </p:nvPr>
        </p:nvSpPr>
        <p:spPr/>
        <p:txBody>
          <a:bodyPr/>
          <a:lstStyle>
            <a:lvl1pPr>
              <a:defRPr/>
            </a:lvl1pPr>
          </a:lstStyle>
          <a:p>
            <a:endParaRPr/>
          </a:p>
        </p:txBody>
      </p:sp>
      <p:sp>
        <p:nvSpPr>
          <p:cNvPr id="5" name="Rectangle 6"/>
          <p:cNvSpPr txBox="1">
            <a:spLocks noGrp="1"/>
          </p:cNvSpPr>
          <p:nvPr>
            <p:ph type="sldNum" sz="quarter" idx="8"/>
          </p:nvPr>
        </p:nvSpPr>
        <p:spPr/>
        <p:txBody>
          <a:bodyPr/>
          <a:lstStyle>
            <a:lvl1pPr>
              <a:defRPr/>
            </a:lvl1pPr>
          </a:lstStyle>
          <a:p>
            <a:fld id="{D7CD6997-F38F-4E1C-9581-CBDCC88C70C1}" type="slidenum">
              <a:rPr/>
              <a:pPr/>
              <a:t>‹#›</a:t>
            </a:fld>
            <a:endParaRPr/>
          </a:p>
        </p:txBody>
      </p:sp>
    </p:spTree>
    <p:extLst>
      <p:ext uri="{BB962C8B-B14F-4D97-AF65-F5344CB8AC3E}">
        <p14:creationId xmlns:p14="http://schemas.microsoft.com/office/powerpoint/2010/main" val="2125480295"/>
      </p:ext>
    </p:extLst>
  </p:cSld>
  <p:clrMapOvr>
    <a:masterClrMapping/>
  </p:clrMapOvr>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txBox="1">
            <a:spLocks noGrp="1"/>
          </p:cNvSpPr>
          <p:nvPr>
            <p:ph type="dt" sz="half" idx="7"/>
          </p:nvPr>
        </p:nvSpPr>
        <p:spPr/>
        <p:txBody>
          <a:bodyPr/>
          <a:lstStyle>
            <a:lvl1pPr>
              <a:defRPr/>
            </a:lvl1pPr>
          </a:lstStyle>
          <a:p>
            <a:endParaRPr/>
          </a:p>
        </p:txBody>
      </p:sp>
      <p:sp>
        <p:nvSpPr>
          <p:cNvPr id="3" name="Rectangle 5"/>
          <p:cNvSpPr txBox="1">
            <a:spLocks noGrp="1"/>
          </p:cNvSpPr>
          <p:nvPr>
            <p:ph type="ftr" sz="quarter" idx="9"/>
          </p:nvPr>
        </p:nvSpPr>
        <p:spPr/>
        <p:txBody>
          <a:bodyPr/>
          <a:lstStyle>
            <a:lvl1pPr>
              <a:defRPr/>
            </a:lvl1pPr>
          </a:lstStyle>
          <a:p>
            <a:endParaRPr/>
          </a:p>
        </p:txBody>
      </p:sp>
      <p:sp>
        <p:nvSpPr>
          <p:cNvPr id="4" name="Rectangle 6"/>
          <p:cNvSpPr txBox="1">
            <a:spLocks noGrp="1"/>
          </p:cNvSpPr>
          <p:nvPr>
            <p:ph type="sldNum" sz="quarter" idx="8"/>
          </p:nvPr>
        </p:nvSpPr>
        <p:spPr/>
        <p:txBody>
          <a:bodyPr/>
          <a:lstStyle>
            <a:lvl1pPr>
              <a:defRPr/>
            </a:lvl1pPr>
          </a:lstStyle>
          <a:p>
            <a:fld id="{1CFC3546-4DFB-4192-8B72-08CCD9A8B29E}" type="slidenum">
              <a:rPr/>
              <a:pPr/>
              <a:t>‹#›</a:t>
            </a:fld>
            <a:endParaRPr/>
          </a:p>
        </p:txBody>
      </p:sp>
    </p:spTree>
    <p:extLst>
      <p:ext uri="{BB962C8B-B14F-4D97-AF65-F5344CB8AC3E}">
        <p14:creationId xmlns:p14="http://schemas.microsoft.com/office/powerpoint/2010/main" val="2490004495"/>
      </p:ext>
    </p:extLst>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457200" y="273048"/>
            <a:ext cx="3008311" cy="1162046"/>
          </a:xfrm>
        </p:spPr>
        <p:txBody>
          <a:bodyPr anchor="b" anchorCtr="0"/>
          <a:lstStyle>
            <a:lvl1pPr algn="l">
              <a:defRPr sz="2000" b="1"/>
            </a:lvl1pPr>
          </a:lstStyle>
          <a:p>
            <a:pPr lvl="0"/>
            <a:r>
              <a:rPr lang="pl-PL"/>
              <a:t>Kliknij, aby edytować styl</a:t>
            </a:r>
          </a:p>
        </p:txBody>
      </p:sp>
      <p:sp>
        <p:nvSpPr>
          <p:cNvPr id="3" name="Symbol zastępczy zawartości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pl-PL"/>
              <a:t>Kliknij, aby edytować style wzorca tekstu</a:t>
            </a:r>
          </a:p>
        </p:txBody>
      </p:sp>
      <p:sp>
        <p:nvSpPr>
          <p:cNvPr id="5" name="Rectangle 4"/>
          <p:cNvSpPr txBox="1">
            <a:spLocks noGrp="1"/>
          </p:cNvSpPr>
          <p:nvPr>
            <p:ph type="dt" sz="half" idx="7"/>
          </p:nvPr>
        </p:nvSpPr>
        <p:spPr/>
        <p:txBody>
          <a:bodyPr/>
          <a:lstStyle>
            <a:lvl1pPr>
              <a:defRPr/>
            </a:lvl1pPr>
          </a:lstStyle>
          <a:p>
            <a:endParaRPr/>
          </a:p>
        </p:txBody>
      </p:sp>
      <p:sp>
        <p:nvSpPr>
          <p:cNvPr id="6" name="Rectangle 5"/>
          <p:cNvSpPr txBox="1">
            <a:spLocks noGrp="1"/>
          </p:cNvSpPr>
          <p:nvPr>
            <p:ph type="ftr" sz="quarter" idx="9"/>
          </p:nvPr>
        </p:nvSpPr>
        <p:spPr/>
        <p:txBody>
          <a:bodyPr/>
          <a:lstStyle>
            <a:lvl1pPr>
              <a:defRPr/>
            </a:lvl1pPr>
          </a:lstStyle>
          <a:p>
            <a:endParaRPr/>
          </a:p>
        </p:txBody>
      </p:sp>
      <p:sp>
        <p:nvSpPr>
          <p:cNvPr id="7" name="Rectangle 6"/>
          <p:cNvSpPr txBox="1">
            <a:spLocks noGrp="1"/>
          </p:cNvSpPr>
          <p:nvPr>
            <p:ph type="sldNum" sz="quarter" idx="8"/>
          </p:nvPr>
        </p:nvSpPr>
        <p:spPr/>
        <p:txBody>
          <a:bodyPr/>
          <a:lstStyle>
            <a:lvl1pPr>
              <a:defRPr/>
            </a:lvl1pPr>
          </a:lstStyle>
          <a:p>
            <a:fld id="{2340B1AD-A01E-4CAC-B3F7-50A51DF435A4}" type="slidenum">
              <a:rPr/>
              <a:pPr/>
              <a:t>‹#›</a:t>
            </a:fld>
            <a:endParaRPr/>
          </a:p>
        </p:txBody>
      </p:sp>
    </p:spTree>
    <p:extLst>
      <p:ext uri="{BB962C8B-B14F-4D97-AF65-F5344CB8AC3E}">
        <p14:creationId xmlns:p14="http://schemas.microsoft.com/office/powerpoint/2010/main" val="13153352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pole tekstowe 6">
            <a:extLst>
              <a:ext uri="{FF2B5EF4-FFF2-40B4-BE49-F238E27FC236}">
                <a16:creationId xmlns:a16="http://schemas.microsoft.com/office/drawing/2014/main" id="{8A8A81E3-6009-4720-B685-D35D4CD8CFEC}"/>
              </a:ext>
            </a:extLst>
          </p:cNvPr>
          <p:cNvSpPr txBox="1"/>
          <p:nvPr userDrawn="1"/>
        </p:nvSpPr>
        <p:spPr>
          <a:xfrm>
            <a:off x="196903" y="6055605"/>
            <a:ext cx="6192688" cy="769441"/>
          </a:xfrm>
          <a:prstGeom prst="rect">
            <a:avLst/>
          </a:prstGeom>
          <a:noFill/>
        </p:spPr>
        <p:txBody>
          <a:bodyPr wrap="square" rtlCol="0">
            <a:spAutoFit/>
          </a:bodyPr>
          <a:lstStyle/>
          <a:p>
            <a:r>
              <a:rPr lang="pl-PL" sz="800" b="1" dirty="0">
                <a:solidFill>
                  <a:schemeClr val="bg1"/>
                </a:solidFill>
              </a:rPr>
              <a:t>Gdańsk, 21 czerwiec 2017 rok</a:t>
            </a:r>
          </a:p>
          <a:p>
            <a:endParaRPr lang="pl-PL" sz="800" dirty="0">
              <a:solidFill>
                <a:schemeClr val="bg1"/>
              </a:solidFill>
            </a:endParaRPr>
          </a:p>
          <a:p>
            <a:r>
              <a:rPr lang="pl-PL" sz="800" dirty="0">
                <a:solidFill>
                  <a:schemeClr val="bg1"/>
                </a:solidFill>
              </a:rPr>
              <a:t>IV FORUM KORYTARZA TRANSPORTOWEGO BAŁTYK ADRIATYK</a:t>
            </a:r>
          </a:p>
          <a:p>
            <a:r>
              <a:rPr lang="pl-PL" sz="800" dirty="0">
                <a:solidFill>
                  <a:schemeClr val="bg1"/>
                </a:solidFill>
              </a:rPr>
              <a:t>„Rok rzeki Wisły – drogi wodne w węzłach miejskich CNC w Polsce – wyzwania i szanse</a:t>
            </a:r>
            <a:r>
              <a:rPr lang="pl-PL" sz="900" dirty="0">
                <a:solidFill>
                  <a:schemeClr val="bg1"/>
                </a:solidFill>
              </a:rPr>
              <a:t>”</a:t>
            </a:r>
          </a:p>
          <a:p>
            <a:pPr algn="ctr"/>
            <a:endParaRPr lang="pl-PL" sz="1100" dirty="0">
              <a:solidFill>
                <a:schemeClr val="bg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1792288" y="4800600"/>
            <a:ext cx="5486400" cy="566735"/>
          </a:xfrm>
        </p:spPr>
        <p:txBody>
          <a:bodyPr anchor="b" anchorCtr="0"/>
          <a:lstStyle>
            <a:lvl1pPr algn="l">
              <a:defRPr sz="2000" b="1"/>
            </a:lvl1pPr>
          </a:lstStyle>
          <a:p>
            <a:pPr lvl="0"/>
            <a:r>
              <a:rPr lang="pl-PL"/>
              <a:t>Kliknij, aby edytować styl</a:t>
            </a:r>
          </a:p>
        </p:txBody>
      </p:sp>
      <p:sp>
        <p:nvSpPr>
          <p:cNvPr id="3" name="Symbol zastępczy obrazu 2"/>
          <p:cNvSpPr txBox="1">
            <a:spLocks noGrp="1"/>
          </p:cNvSpPr>
          <p:nvPr>
            <p:ph type="pic" idx="1"/>
          </p:nvPr>
        </p:nvSpPr>
        <p:spPr>
          <a:xfrm>
            <a:off x="1792288" y="612776"/>
            <a:ext cx="5486400" cy="4114800"/>
          </a:xfrm>
        </p:spPr>
        <p:txBody>
          <a:bodyPr/>
          <a:lstStyle>
            <a:lvl1pPr marL="0" indent="0">
              <a:buNone/>
              <a:defRPr/>
            </a:lvl1pPr>
          </a:lstStyle>
          <a:p>
            <a:pPr lvl="0"/>
            <a:endParaRPr lang="pl-PL"/>
          </a:p>
        </p:txBody>
      </p:sp>
      <p:sp>
        <p:nvSpPr>
          <p:cNvPr id="4" name="Symbol zastępczy tekstu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pl-PL"/>
              <a:t>Kliknij, aby edytować style wzorca tekstu</a:t>
            </a:r>
          </a:p>
        </p:txBody>
      </p:sp>
      <p:sp>
        <p:nvSpPr>
          <p:cNvPr id="5" name="Rectangle 4"/>
          <p:cNvSpPr txBox="1">
            <a:spLocks noGrp="1"/>
          </p:cNvSpPr>
          <p:nvPr>
            <p:ph type="dt" sz="half" idx="7"/>
          </p:nvPr>
        </p:nvSpPr>
        <p:spPr/>
        <p:txBody>
          <a:bodyPr/>
          <a:lstStyle>
            <a:lvl1pPr>
              <a:defRPr/>
            </a:lvl1pPr>
          </a:lstStyle>
          <a:p>
            <a:endParaRPr/>
          </a:p>
        </p:txBody>
      </p:sp>
      <p:sp>
        <p:nvSpPr>
          <p:cNvPr id="6" name="Rectangle 5"/>
          <p:cNvSpPr txBox="1">
            <a:spLocks noGrp="1"/>
          </p:cNvSpPr>
          <p:nvPr>
            <p:ph type="ftr" sz="quarter" idx="9"/>
          </p:nvPr>
        </p:nvSpPr>
        <p:spPr/>
        <p:txBody>
          <a:bodyPr/>
          <a:lstStyle>
            <a:lvl1pPr>
              <a:defRPr/>
            </a:lvl1pPr>
          </a:lstStyle>
          <a:p>
            <a:endParaRPr/>
          </a:p>
        </p:txBody>
      </p:sp>
      <p:sp>
        <p:nvSpPr>
          <p:cNvPr id="7" name="Rectangle 6"/>
          <p:cNvSpPr txBox="1">
            <a:spLocks noGrp="1"/>
          </p:cNvSpPr>
          <p:nvPr>
            <p:ph type="sldNum" sz="quarter" idx="8"/>
          </p:nvPr>
        </p:nvSpPr>
        <p:spPr/>
        <p:txBody>
          <a:bodyPr/>
          <a:lstStyle>
            <a:lvl1pPr>
              <a:defRPr/>
            </a:lvl1pPr>
          </a:lstStyle>
          <a:p>
            <a:fld id="{157EF03E-2766-47CC-973F-0B81CD23D18A}" type="slidenum">
              <a:rPr/>
              <a:pPr/>
              <a:t>‹#›</a:t>
            </a:fld>
            <a:endParaRPr/>
          </a:p>
        </p:txBody>
      </p:sp>
    </p:spTree>
    <p:extLst>
      <p:ext uri="{BB962C8B-B14F-4D97-AF65-F5344CB8AC3E}">
        <p14:creationId xmlns:p14="http://schemas.microsoft.com/office/powerpoint/2010/main" val="253472267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a:lvl1pPr>
          </a:lstStyle>
          <a:p>
            <a:pPr lvl="0"/>
            <a:r>
              <a:rPr lang="pl-PL"/>
              <a:t>Kliknij, aby edytować styl</a:t>
            </a:r>
          </a:p>
        </p:txBody>
      </p:sp>
      <p:sp>
        <p:nvSpPr>
          <p:cNvPr id="3" name="Symbol zastępczy tytułu pionowego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txBox="1">
            <a:spLocks noGrp="1"/>
          </p:cNvSpPr>
          <p:nvPr>
            <p:ph type="dt" sz="half" idx="7"/>
          </p:nvPr>
        </p:nvSpPr>
        <p:spPr/>
        <p:txBody>
          <a:bodyPr/>
          <a:lstStyle>
            <a:lvl1pPr>
              <a:defRPr/>
            </a:lvl1pPr>
          </a:lstStyle>
          <a:p>
            <a:endParaRPr/>
          </a:p>
        </p:txBody>
      </p:sp>
      <p:sp>
        <p:nvSpPr>
          <p:cNvPr id="5" name="Rectangle 5"/>
          <p:cNvSpPr txBox="1">
            <a:spLocks noGrp="1"/>
          </p:cNvSpPr>
          <p:nvPr>
            <p:ph type="ftr" sz="quarter" idx="9"/>
          </p:nvPr>
        </p:nvSpPr>
        <p:spPr/>
        <p:txBody>
          <a:bodyPr/>
          <a:lstStyle>
            <a:lvl1pPr>
              <a:defRPr/>
            </a:lvl1pPr>
          </a:lstStyle>
          <a:p>
            <a:endParaRPr/>
          </a:p>
        </p:txBody>
      </p:sp>
      <p:sp>
        <p:nvSpPr>
          <p:cNvPr id="6" name="Rectangle 6"/>
          <p:cNvSpPr txBox="1">
            <a:spLocks noGrp="1"/>
          </p:cNvSpPr>
          <p:nvPr>
            <p:ph type="sldNum" sz="quarter" idx="8"/>
          </p:nvPr>
        </p:nvSpPr>
        <p:spPr/>
        <p:txBody>
          <a:bodyPr/>
          <a:lstStyle>
            <a:lvl1pPr>
              <a:defRPr/>
            </a:lvl1pPr>
          </a:lstStyle>
          <a:p>
            <a:fld id="{66CAA513-C574-4DA6-95D7-97E74E0FD890}" type="slidenum">
              <a:rPr/>
              <a:pPr/>
              <a:t>‹#›</a:t>
            </a:fld>
            <a:endParaRPr/>
          </a:p>
        </p:txBody>
      </p:sp>
    </p:spTree>
    <p:extLst>
      <p:ext uri="{BB962C8B-B14F-4D97-AF65-F5344CB8AC3E}">
        <p14:creationId xmlns:p14="http://schemas.microsoft.com/office/powerpoint/2010/main" val="358127482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txBox="1">
            <a:spLocks noGrp="1"/>
          </p:cNvSpPr>
          <p:nvPr>
            <p:ph type="title" orient="vert"/>
          </p:nvPr>
        </p:nvSpPr>
        <p:spPr>
          <a:xfrm>
            <a:off x="6629400" y="274640"/>
            <a:ext cx="2057400" cy="5851529"/>
          </a:xfrm>
        </p:spPr>
        <p:txBody>
          <a:bodyPr vert="eaVert"/>
          <a:lstStyle>
            <a:lvl1pPr>
              <a:defRPr/>
            </a:lvl1pPr>
          </a:lstStyle>
          <a:p>
            <a:pPr lvl="0"/>
            <a:r>
              <a:rPr lang="pl-PL"/>
              <a:t>Kliknij, aby edytować styl</a:t>
            </a:r>
          </a:p>
        </p:txBody>
      </p:sp>
      <p:sp>
        <p:nvSpPr>
          <p:cNvPr id="3" name="Symbol zastępczy tytułu pionowego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txBox="1">
            <a:spLocks noGrp="1"/>
          </p:cNvSpPr>
          <p:nvPr>
            <p:ph type="dt" sz="half" idx="7"/>
          </p:nvPr>
        </p:nvSpPr>
        <p:spPr/>
        <p:txBody>
          <a:bodyPr/>
          <a:lstStyle>
            <a:lvl1pPr>
              <a:defRPr/>
            </a:lvl1pPr>
          </a:lstStyle>
          <a:p>
            <a:endParaRPr/>
          </a:p>
        </p:txBody>
      </p:sp>
      <p:sp>
        <p:nvSpPr>
          <p:cNvPr id="5" name="Rectangle 5"/>
          <p:cNvSpPr txBox="1">
            <a:spLocks noGrp="1"/>
          </p:cNvSpPr>
          <p:nvPr>
            <p:ph type="ftr" sz="quarter" idx="9"/>
          </p:nvPr>
        </p:nvSpPr>
        <p:spPr/>
        <p:txBody>
          <a:bodyPr/>
          <a:lstStyle>
            <a:lvl1pPr>
              <a:defRPr/>
            </a:lvl1pPr>
          </a:lstStyle>
          <a:p>
            <a:endParaRPr/>
          </a:p>
        </p:txBody>
      </p:sp>
      <p:sp>
        <p:nvSpPr>
          <p:cNvPr id="6" name="Rectangle 6"/>
          <p:cNvSpPr txBox="1">
            <a:spLocks noGrp="1"/>
          </p:cNvSpPr>
          <p:nvPr>
            <p:ph type="sldNum" sz="quarter" idx="8"/>
          </p:nvPr>
        </p:nvSpPr>
        <p:spPr/>
        <p:txBody>
          <a:bodyPr/>
          <a:lstStyle>
            <a:lvl1pPr>
              <a:defRPr/>
            </a:lvl1pPr>
          </a:lstStyle>
          <a:p>
            <a:fld id="{FB1A6A4C-02F1-4A9B-82F9-18A66BB31522}" type="slidenum">
              <a:rPr/>
              <a:pPr/>
              <a:t>‹#›</a:t>
            </a:fld>
            <a:endParaRPr/>
          </a:p>
        </p:txBody>
      </p:sp>
    </p:spTree>
    <p:extLst>
      <p:ext uri="{BB962C8B-B14F-4D97-AF65-F5344CB8AC3E}">
        <p14:creationId xmlns:p14="http://schemas.microsoft.com/office/powerpoint/2010/main" val="4256129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D5873473-1154-4C8F-9E74-330B749DB248}"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369B019B-0592-420A-A78F-1AB9BA2F58DE}"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FDD89E57-3032-44BD-8383-CC9C81693E3D}"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3A4F1053-1EAE-4FE8-BF36-EEED677F525B}"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28437799-1172-4763-8896-5FE18B2DAD53}"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DF9899BD-DB56-4713-ADFC-AED7F387081A}"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4E6E3CFC-27CB-4E21-B028-53177203ABEF}"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6.jpe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 wzorca tytułu</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AB2DF54-7650-49F4-BAC6-49418B0BE135}"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pl-PL"/>
              <a:t>Kliknij, aby edytować styl wzorca tytułu</a:t>
            </a:r>
          </a:p>
        </p:txBody>
      </p:sp>
      <p:sp>
        <p:nvSpPr>
          <p:cNvPr id="3" name="Rectangle 3"/>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txBox="1">
            <a:spLocks noGrp="1"/>
          </p:cNvSpPr>
          <p:nvPr>
            <p:ph type="dt" sz="half" idx="2"/>
          </p:nvPr>
        </p:nvSpPr>
        <p:spPr>
          <a:xfrm>
            <a:off x="457200" y="6245223"/>
            <a:ext cx="2133596" cy="476246"/>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pl-PL" sz="1400" b="0" i="0" u="none" strike="noStrike" kern="1200" cap="none" spc="0" baseline="0">
                <a:solidFill>
                  <a:srgbClr val="000000"/>
                </a:solidFill>
                <a:uFillTx/>
                <a:latin typeface="Arial"/>
              </a:defRPr>
            </a:lvl1pPr>
          </a:lstStyle>
          <a:p>
            <a:endParaRPr/>
          </a:p>
        </p:txBody>
      </p:sp>
      <p:sp>
        <p:nvSpPr>
          <p:cNvPr id="5" name="Rectangle 5"/>
          <p:cNvSpPr txBox="1">
            <a:spLocks noGrp="1"/>
          </p:cNvSpPr>
          <p:nvPr>
            <p:ph type="ftr" sz="quarter" idx="3"/>
          </p:nvPr>
        </p:nvSpPr>
        <p:spPr>
          <a:xfrm>
            <a:off x="3124203" y="6245223"/>
            <a:ext cx="2895603" cy="476246"/>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pl-PL" sz="1400" b="0" i="0" u="none" strike="noStrike" kern="1200" cap="none" spc="0" baseline="0">
                <a:solidFill>
                  <a:srgbClr val="000000"/>
                </a:solidFill>
                <a:uFillTx/>
                <a:latin typeface="Arial"/>
              </a:defRPr>
            </a:lvl1pPr>
          </a:lstStyle>
          <a:p>
            <a:endParaRPr/>
          </a:p>
        </p:txBody>
      </p:sp>
      <p:sp>
        <p:nvSpPr>
          <p:cNvPr id="6" name="Rectangle 6"/>
          <p:cNvSpPr txBox="1">
            <a:spLocks noGrp="1"/>
          </p:cNvSpPr>
          <p:nvPr>
            <p:ph type="sldNum" sz="quarter" idx="4"/>
          </p:nvPr>
        </p:nvSpPr>
        <p:spPr>
          <a:xfrm>
            <a:off x="6553203" y="6245223"/>
            <a:ext cx="2133596" cy="476246"/>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pl-PL" sz="1400" b="0" i="0" u="none" strike="noStrike" kern="1200" cap="none" spc="0" baseline="0">
                <a:solidFill>
                  <a:srgbClr val="000000"/>
                </a:solidFill>
                <a:uFillTx/>
                <a:latin typeface="Arial"/>
              </a:defRPr>
            </a:lvl1pPr>
          </a:lstStyle>
          <a:p>
            <a:fld id="{1DE30B75-3276-4259-8F0D-B83B8C5CC317}" type="slidenum">
              <a:rPr/>
              <a:pPr/>
              <a:t>‹#›</a:t>
            </a:fld>
            <a:endParaRPr/>
          </a:p>
        </p:txBody>
      </p:sp>
    </p:spTree>
    <p:extLst>
      <p:ext uri="{BB962C8B-B14F-4D97-AF65-F5344CB8AC3E}">
        <p14:creationId xmlns:p14="http://schemas.microsoft.com/office/powerpoint/2010/main" val="1958786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lvl="0" indent="0" algn="ctr" defTabSz="914400" rtl="0" fontAlgn="auto" hangingPunct="0">
        <a:lnSpc>
          <a:spcPct val="100000"/>
        </a:lnSpc>
        <a:spcBef>
          <a:spcPts val="0"/>
        </a:spcBef>
        <a:spcAft>
          <a:spcPts val="0"/>
        </a:spcAft>
        <a:buNone/>
        <a:tabLst/>
        <a:defRPr lang="pl-PL" sz="4400" b="0" i="0" u="none" strike="noStrike" kern="0" cap="none" spc="0" baseline="0">
          <a:solidFill>
            <a:srgbClr val="000000"/>
          </a:solidFill>
          <a:uFillTx/>
          <a:latin typeface="Arial"/>
        </a:defRPr>
      </a:lvl1pPr>
    </p:titleStyle>
    <p:bodyStyle>
      <a:lvl1pPr marL="342900" marR="0" lvl="0" indent="-342900" algn="l" defTabSz="914400" rtl="0" fontAlgn="auto" hangingPunct="0">
        <a:lnSpc>
          <a:spcPct val="100000"/>
        </a:lnSpc>
        <a:spcBef>
          <a:spcPts val="800"/>
        </a:spcBef>
        <a:spcAft>
          <a:spcPts val="0"/>
        </a:spcAft>
        <a:buSzPct val="100000"/>
        <a:buChar char="•"/>
        <a:tabLst/>
        <a:defRPr lang="pl-PL" sz="3200" b="0" i="0" u="none" strike="noStrike" kern="0" cap="none" spc="0" baseline="0">
          <a:solidFill>
            <a:srgbClr val="000000"/>
          </a:solidFill>
          <a:uFillTx/>
          <a:latin typeface="Arial"/>
        </a:defRPr>
      </a:lvl1pPr>
      <a:lvl2pPr marL="742950" marR="0" lvl="1" indent="-285750" algn="l" defTabSz="914400" rtl="0" fontAlgn="auto" hangingPunct="0">
        <a:lnSpc>
          <a:spcPct val="100000"/>
        </a:lnSpc>
        <a:spcBef>
          <a:spcPts val="700"/>
        </a:spcBef>
        <a:spcAft>
          <a:spcPts val="0"/>
        </a:spcAft>
        <a:buSzPct val="100000"/>
        <a:buChar char="–"/>
        <a:tabLst/>
        <a:defRPr lang="pl-PL" sz="2800" b="0" i="0" u="none" strike="noStrike" kern="0" cap="none" spc="0" baseline="0">
          <a:solidFill>
            <a:srgbClr val="000000"/>
          </a:solidFill>
          <a:uFillTx/>
          <a:latin typeface="Arial"/>
        </a:defRPr>
      </a:lvl2pPr>
      <a:lvl3pPr marL="1143000" marR="0" lvl="2" indent="-228600" algn="l" defTabSz="914400" rtl="0" fontAlgn="auto" hangingPunct="0">
        <a:lnSpc>
          <a:spcPct val="100000"/>
        </a:lnSpc>
        <a:spcBef>
          <a:spcPts val="600"/>
        </a:spcBef>
        <a:spcAft>
          <a:spcPts val="0"/>
        </a:spcAft>
        <a:buSzPct val="100000"/>
        <a:buChar char="•"/>
        <a:tabLst/>
        <a:defRPr lang="pl-PL" sz="2400" b="0" i="0" u="none" strike="noStrike" kern="0" cap="none" spc="0" baseline="0">
          <a:solidFill>
            <a:srgbClr val="000000"/>
          </a:solidFill>
          <a:uFillTx/>
          <a:latin typeface="Arial"/>
        </a:defRPr>
      </a:lvl3pPr>
      <a:lvl4pPr marL="1600200" marR="0" lvl="3" indent="-228600" algn="l" defTabSz="914400" rtl="0" fontAlgn="auto" hangingPunct="0">
        <a:lnSpc>
          <a:spcPct val="100000"/>
        </a:lnSpc>
        <a:spcBef>
          <a:spcPts val="500"/>
        </a:spcBef>
        <a:spcAft>
          <a:spcPts val="0"/>
        </a:spcAft>
        <a:buSzPct val="100000"/>
        <a:buChar char="–"/>
        <a:tabLst/>
        <a:defRPr lang="pl-PL" sz="2000" b="0" i="0" u="none" strike="noStrike" kern="0" cap="none" spc="0" baseline="0">
          <a:solidFill>
            <a:srgbClr val="000000"/>
          </a:solidFill>
          <a:uFillTx/>
          <a:latin typeface="Arial"/>
        </a:defRPr>
      </a:lvl4pPr>
      <a:lvl5pPr marL="2057400" marR="0" lvl="4" indent="-228600" algn="l" defTabSz="914400" rtl="0" fontAlgn="auto" hangingPunct="0">
        <a:lnSpc>
          <a:spcPct val="100000"/>
        </a:lnSpc>
        <a:spcBef>
          <a:spcPts val="500"/>
        </a:spcBef>
        <a:spcAft>
          <a:spcPts val="0"/>
        </a:spcAft>
        <a:buSzPct val="100000"/>
        <a:buChar char="»"/>
        <a:tabLst/>
        <a:defRPr lang="pl-PL" sz="2000" b="0" i="0" u="none" strike="noStrike" kern="0" cap="none" spc="0" baseline="0">
          <a:solidFill>
            <a:srgbClr val="000000"/>
          </a:solidFill>
          <a:uFillTx/>
          <a:latin typeface="Arial"/>
        </a:defRPr>
      </a:lvl5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7.pn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6.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5.jpeg"/><Relationship Id="rId5" Type="http://schemas.openxmlformats.org/officeDocument/2006/relationships/image" Target="../media/image27.jpeg"/><Relationship Id="rId10" Type="http://schemas.openxmlformats.org/officeDocument/2006/relationships/image" Target="../media/image4.emf"/><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emf"/><Relationship Id="rId7" Type="http://schemas.openxmlformats.org/officeDocument/2006/relationships/image" Target="../media/image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35.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4.emf"/><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6.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34.jpeg"/><Relationship Id="rId12"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18.xml"/><Relationship Id="rId6" Type="http://schemas.openxmlformats.org/officeDocument/2006/relationships/image" Target="../media/image33.jpeg"/><Relationship Id="rId11" Type="http://schemas.openxmlformats.org/officeDocument/2006/relationships/image" Target="../media/image46.jpeg"/><Relationship Id="rId5" Type="http://schemas.openxmlformats.org/officeDocument/2006/relationships/image" Target="../media/image4.emf"/><Relationship Id="rId10" Type="http://schemas.openxmlformats.org/officeDocument/2006/relationships/image" Target="../media/image45.jpeg"/><Relationship Id="rId4" Type="http://schemas.openxmlformats.org/officeDocument/2006/relationships/image" Target="../media/image8.jpeg"/><Relationship Id="rId9" Type="http://schemas.openxmlformats.org/officeDocument/2006/relationships/image" Target="../media/image44.jpeg"/><Relationship Id="rId14" Type="http://schemas.openxmlformats.org/officeDocument/2006/relationships/image" Target="../media/image49.jpeg"/></Relationships>
</file>

<file path=ppt/slides/_rels/slide1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emf"/><Relationship Id="rId7" Type="http://schemas.openxmlformats.org/officeDocument/2006/relationships/image" Target="../media/image50.pn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3.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4.emf"/><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35679" y="2492896"/>
            <a:ext cx="7772400" cy="2808288"/>
          </a:xfrm>
        </p:spPr>
        <p:txBody>
          <a:bodyPr/>
          <a:lstStyle/>
          <a:p>
            <a:pPr eaLnBrk="1" hangingPunct="1"/>
            <a:r>
              <a:rPr lang="pl-PL" sz="3200" b="1" dirty="0">
                <a:solidFill>
                  <a:schemeClr val="bg1"/>
                </a:solidFill>
              </a:rPr>
              <a:t>Potencjał rozwoju śródlądowych dróg wodnych </a:t>
            </a:r>
            <a:br>
              <a:rPr lang="pl-PL" sz="3200" b="1" dirty="0">
                <a:solidFill>
                  <a:schemeClr val="bg1"/>
                </a:solidFill>
              </a:rPr>
            </a:br>
            <a:br>
              <a:rPr lang="pl-PL" b="1" dirty="0"/>
            </a:br>
            <a:r>
              <a:rPr lang="pl-PL" sz="2400" b="1" dirty="0">
                <a:solidFill>
                  <a:srgbClr val="9B9CA0"/>
                </a:solidFill>
              </a:rPr>
              <a:t>Węzeł miejski Gdańsk – Gdynia - Sopot</a:t>
            </a:r>
          </a:p>
        </p:txBody>
      </p:sp>
      <p:pic>
        <p:nvPicPr>
          <p:cNvPr id="3076" name="Obraz 5" descr="znak_"/>
          <p:cNvPicPr>
            <a:picLocks noChangeAspect="1" noChangeArrowheads="1"/>
          </p:cNvPicPr>
          <p:nvPr/>
        </p:nvPicPr>
        <p:blipFill>
          <a:blip r:embed="rId3" cstate="print"/>
          <a:srcRect/>
          <a:stretch>
            <a:fillRect/>
          </a:stretch>
        </p:blipFill>
        <p:spPr bwMode="auto">
          <a:xfrm>
            <a:off x="8388350" y="6092825"/>
            <a:ext cx="504825" cy="604838"/>
          </a:xfrm>
          <a:prstGeom prst="rect">
            <a:avLst/>
          </a:prstGeom>
          <a:noFill/>
          <a:ln w="9525">
            <a:noFill/>
            <a:miter lim="800000"/>
            <a:headEnd/>
            <a:tailEnd/>
          </a:ln>
        </p:spPr>
      </p:pic>
      <p:grpSp>
        <p:nvGrpSpPr>
          <p:cNvPr id="3077" name="Group 3"/>
          <p:cNvGrpSpPr>
            <a:grpSpLocks/>
          </p:cNvGrpSpPr>
          <p:nvPr/>
        </p:nvGrpSpPr>
        <p:grpSpPr bwMode="auto">
          <a:xfrm>
            <a:off x="3419475" y="6161088"/>
            <a:ext cx="2776538" cy="292100"/>
            <a:chOff x="1087" y="2686"/>
            <a:chExt cx="4373" cy="459"/>
          </a:xfrm>
        </p:grpSpPr>
        <p:pic>
          <p:nvPicPr>
            <p:cNvPr id="3078" name="Obraz 2"/>
            <p:cNvPicPr>
              <a:picLocks noChangeAspect="1" noChangeArrowheads="1"/>
            </p:cNvPicPr>
            <p:nvPr/>
          </p:nvPicPr>
          <p:blipFill>
            <a:blip r:embed="rId4" cstate="print"/>
            <a:srcRect/>
            <a:stretch>
              <a:fillRect/>
            </a:stretch>
          </p:blipFill>
          <p:spPr bwMode="auto">
            <a:xfrm>
              <a:off x="1087" y="2686"/>
              <a:ext cx="1247" cy="459"/>
            </a:xfrm>
            <a:prstGeom prst="rect">
              <a:avLst/>
            </a:prstGeom>
            <a:noFill/>
            <a:ln w="9525">
              <a:noFill/>
              <a:miter lim="800000"/>
              <a:headEnd/>
              <a:tailEnd/>
            </a:ln>
          </p:spPr>
        </p:pic>
        <p:pic>
          <p:nvPicPr>
            <p:cNvPr id="3079" name="Obraz 4" descr="Gdansk"/>
            <p:cNvPicPr>
              <a:picLocks noChangeAspect="1" noChangeArrowheads="1"/>
            </p:cNvPicPr>
            <p:nvPr/>
          </p:nvPicPr>
          <p:blipFill>
            <a:blip r:embed="rId5" cstate="print"/>
            <a:srcRect/>
            <a:stretch>
              <a:fillRect/>
            </a:stretch>
          </p:blipFill>
          <p:spPr bwMode="auto">
            <a:xfrm>
              <a:off x="3607" y="2760"/>
              <a:ext cx="337" cy="288"/>
            </a:xfrm>
            <a:prstGeom prst="rect">
              <a:avLst/>
            </a:prstGeom>
            <a:noFill/>
            <a:ln w="9525">
              <a:noFill/>
              <a:miter lim="800000"/>
              <a:headEnd/>
              <a:tailEnd/>
            </a:ln>
          </p:spPr>
        </p:pic>
        <p:pic>
          <p:nvPicPr>
            <p:cNvPr id="3080" name="Obraz 3" descr="UE+EFRR_L-kolor"/>
            <p:cNvPicPr>
              <a:picLocks noChangeAspect="1" noChangeArrowheads="1"/>
            </p:cNvPicPr>
            <p:nvPr/>
          </p:nvPicPr>
          <p:blipFill>
            <a:blip r:embed="rId6" cstate="print"/>
            <a:srcRect/>
            <a:stretch>
              <a:fillRect/>
            </a:stretch>
          </p:blipFill>
          <p:spPr bwMode="auto">
            <a:xfrm>
              <a:off x="4238" y="2688"/>
              <a:ext cx="1222" cy="428"/>
            </a:xfrm>
            <a:prstGeom prst="rect">
              <a:avLst/>
            </a:prstGeom>
            <a:noFill/>
            <a:ln w="9525">
              <a:noFill/>
              <a:miter lim="800000"/>
              <a:headEnd/>
              <a:tailEnd/>
            </a:ln>
          </p:spPr>
        </p:pic>
        <p:pic>
          <p:nvPicPr>
            <p:cNvPr id="3081" name="Obraz 1"/>
            <p:cNvPicPr>
              <a:picLocks noChangeAspect="1" noChangeArrowheads="1"/>
            </p:cNvPicPr>
            <p:nvPr/>
          </p:nvPicPr>
          <p:blipFill>
            <a:blip r:embed="rId7" cstate="print"/>
            <a:srcRect r="25655"/>
            <a:stretch>
              <a:fillRect/>
            </a:stretch>
          </p:blipFill>
          <p:spPr bwMode="auto">
            <a:xfrm>
              <a:off x="2618" y="2709"/>
              <a:ext cx="627" cy="392"/>
            </a:xfrm>
            <a:prstGeom prst="rect">
              <a:avLst/>
            </a:prstGeom>
            <a:noFill/>
            <a:ln w="9525">
              <a:noFill/>
              <a:miter lim="800000"/>
              <a:headEnd/>
              <a:tailEnd/>
            </a:ln>
          </p:spPr>
        </p:pic>
      </p:grpSp>
      <p:pic>
        <p:nvPicPr>
          <p:cNvPr id="10" name="Obraz 9" descr="logo_new"/>
          <p:cNvPicPr>
            <a:picLocks noChangeAspect="1"/>
          </p:cNvPicPr>
          <p:nvPr/>
        </p:nvPicPr>
        <p:blipFill>
          <a:blip r:embed="rId8" cstate="print"/>
          <a:srcRect/>
          <a:stretch>
            <a:fillRect/>
          </a:stretch>
        </p:blipFill>
        <p:spPr>
          <a:xfrm>
            <a:off x="7740352" y="6189376"/>
            <a:ext cx="504056" cy="490714"/>
          </a:xfrm>
          <a:prstGeom prst="rect">
            <a:avLst/>
          </a:prstGeom>
          <a:noFill/>
          <a:ln>
            <a:noFill/>
          </a:ln>
        </p:spPr>
      </p:pic>
      <p:sp>
        <p:nvSpPr>
          <p:cNvPr id="14" name="pole tekstowe 13">
            <a:extLst>
              <a:ext uri="{FF2B5EF4-FFF2-40B4-BE49-F238E27FC236}">
                <a16:creationId xmlns:a16="http://schemas.microsoft.com/office/drawing/2014/main" id="{A11A8063-3930-4032-99CB-17D8FDFCFD09}"/>
              </a:ext>
            </a:extLst>
          </p:cNvPr>
          <p:cNvSpPr txBox="1"/>
          <p:nvPr/>
        </p:nvSpPr>
        <p:spPr>
          <a:xfrm>
            <a:off x="1494255" y="5215142"/>
            <a:ext cx="6192688" cy="938719"/>
          </a:xfrm>
          <a:prstGeom prst="rect">
            <a:avLst/>
          </a:prstGeom>
          <a:noFill/>
        </p:spPr>
        <p:txBody>
          <a:bodyPr wrap="square" rtlCol="0">
            <a:spAutoFit/>
          </a:bodyPr>
          <a:lstStyle/>
          <a:p>
            <a:pPr algn="ctr"/>
            <a:r>
              <a:rPr lang="pl-PL" sz="1100" b="1" dirty="0">
                <a:solidFill>
                  <a:schemeClr val="bg1"/>
                </a:solidFill>
              </a:rPr>
              <a:t>Gdańsk, 21 czerwiec 2017 rok</a:t>
            </a:r>
          </a:p>
          <a:p>
            <a:pPr algn="ctr"/>
            <a:endParaRPr lang="pl-PL" sz="1100" dirty="0">
              <a:solidFill>
                <a:schemeClr val="bg1"/>
              </a:solidFill>
            </a:endParaRPr>
          </a:p>
          <a:p>
            <a:pPr algn="ctr"/>
            <a:r>
              <a:rPr lang="pl-PL" sz="1100" dirty="0">
                <a:solidFill>
                  <a:schemeClr val="bg1"/>
                </a:solidFill>
              </a:rPr>
              <a:t>IV FORUM KORYTARZA TRANSPORTOWEGO BAŁTYK ADRIATYK</a:t>
            </a:r>
          </a:p>
          <a:p>
            <a:pPr algn="ctr"/>
            <a:r>
              <a:rPr lang="pl-PL" sz="1100" dirty="0">
                <a:solidFill>
                  <a:schemeClr val="bg1"/>
                </a:solidFill>
              </a:rPr>
              <a:t>„Rok rzeki Wisły – drogi wodne w węzłach miejskich CNC w Polsce – wyzwania i szanse”</a:t>
            </a:r>
          </a:p>
          <a:p>
            <a:pPr algn="ctr"/>
            <a:endParaRPr lang="pl-PL" sz="11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iemczyk.a\Documents\PO IG\Pętla Żuławska\PROMOCJA - MAPY, SCHEMATY I ZDJĘCIA\różne zdjęcia\191476-Plan-przebudowy-sluz-wodnych-w-Przegalinie__c_35_12_826_718.jpg"/>
          <p:cNvPicPr>
            <a:picLocks noChangeAspect="1" noChangeArrowheads="1"/>
          </p:cNvPicPr>
          <p:nvPr/>
        </p:nvPicPr>
        <p:blipFill>
          <a:blip r:embed="rId2" cstate="print"/>
          <a:srcRect/>
          <a:stretch>
            <a:fillRect/>
          </a:stretch>
        </p:blipFill>
        <p:spPr bwMode="auto">
          <a:xfrm>
            <a:off x="218972" y="1412776"/>
            <a:ext cx="4805719" cy="4176464"/>
          </a:xfrm>
          <a:prstGeom prst="rect">
            <a:avLst/>
          </a:prstGeom>
          <a:ln>
            <a:noFill/>
          </a:ln>
          <a:effectLst>
            <a:outerShdw blurRad="190500" algn="tl" rotWithShape="0">
              <a:srgbClr val="000000">
                <a:alpha val="70000"/>
              </a:srgbClr>
            </a:outerShdw>
          </a:effectLst>
        </p:spPr>
      </p:pic>
      <p:sp>
        <p:nvSpPr>
          <p:cNvPr id="3" name="Prostokąt 2"/>
          <p:cNvSpPr/>
          <p:nvPr/>
        </p:nvSpPr>
        <p:spPr>
          <a:xfrm>
            <a:off x="218972" y="404664"/>
            <a:ext cx="8817524" cy="954107"/>
          </a:xfrm>
          <a:prstGeom prst="rect">
            <a:avLst/>
          </a:prstGeom>
        </p:spPr>
        <p:txBody>
          <a:bodyPr wrap="square">
            <a:spAutoFit/>
          </a:bodyPr>
          <a:lstStyle/>
          <a:p>
            <a:pPr algn="just"/>
            <a:r>
              <a:rPr lang="pl-PL" sz="1400" dirty="0"/>
              <a:t>W ramach projektu Gmina Miasta Gdańska zrealizowała zadanie </a:t>
            </a:r>
            <a:r>
              <a:rPr lang="pl-PL" sz="1400" b="1" dirty="0"/>
              <a:t>"Budowa mostu zwodzonego nad śluzą w </a:t>
            </a:r>
            <a:r>
              <a:rPr lang="pl-PL" sz="1400" b="1" dirty="0" err="1"/>
              <a:t>Przegalinie</a:t>
            </a:r>
            <a:r>
              <a:rPr lang="pl-PL" sz="1400" dirty="0"/>
              <a:t>". Inwestycja umożliwiła wpływanie z rzeki Wisły na wody Martwej Wisły jednostek żaglowych o wysokich masztach. Budowa mostu otworzyła trasę Międzynarodowej Drogi Wodnej „E-70" od Amsterdamu do Kłajpedy.</a:t>
            </a:r>
          </a:p>
        </p:txBody>
      </p:sp>
      <p:sp>
        <p:nvSpPr>
          <p:cNvPr id="5" name="Prostokąt 4"/>
          <p:cNvSpPr/>
          <p:nvPr/>
        </p:nvSpPr>
        <p:spPr>
          <a:xfrm>
            <a:off x="5024692" y="1358771"/>
            <a:ext cx="4011804" cy="4154984"/>
          </a:xfrm>
          <a:prstGeom prst="rect">
            <a:avLst/>
          </a:prstGeom>
        </p:spPr>
        <p:txBody>
          <a:bodyPr wrap="square">
            <a:spAutoFit/>
          </a:bodyPr>
          <a:lstStyle/>
          <a:p>
            <a:r>
              <a:rPr lang="pl-PL" sz="1200" b="1" dirty="0"/>
              <a:t>Całkowita wartość zadania GMG: 1 603 002,31 PLN</a:t>
            </a:r>
          </a:p>
          <a:p>
            <a:endParaRPr lang="pl-PL" sz="1200" b="1" dirty="0"/>
          </a:p>
          <a:p>
            <a:r>
              <a:rPr lang="pl-PL" sz="1200" b="1" dirty="0"/>
              <a:t>Maksymalne dofinansowanie z funduszy UE zadania GMG: 	                                    6 961 801,37 PLN</a:t>
            </a:r>
          </a:p>
          <a:p>
            <a:endParaRPr lang="pl-PL" sz="1200" b="1" dirty="0"/>
          </a:p>
          <a:p>
            <a:r>
              <a:rPr lang="pl-PL" sz="1200" b="1" dirty="0"/>
              <a:t>Poziom dofinansowania zadania GMG:             60% </a:t>
            </a:r>
          </a:p>
          <a:p>
            <a:endParaRPr lang="pl-PL" sz="1200" b="1" dirty="0"/>
          </a:p>
          <a:p>
            <a:r>
              <a:rPr lang="pl-PL" sz="1200" b="1" dirty="0"/>
              <a:t>Okres realizacji rzeczowej zadania GMG: 2009 r. – 2012 r.</a:t>
            </a:r>
          </a:p>
          <a:p>
            <a:endParaRPr lang="pl-PL" sz="1200" b="1" dirty="0"/>
          </a:p>
          <a:p>
            <a:r>
              <a:rPr lang="pl-PL" sz="1200" dirty="0">
                <a:effectLst>
                  <a:outerShdw blurRad="38100" dist="38100" dir="2700000" algn="tl">
                    <a:srgbClr val="000000">
                      <a:alpha val="43137"/>
                    </a:srgbClr>
                  </a:outerShdw>
                </a:effectLst>
              </a:rPr>
              <a:t>Zakres prac budowlanych obejmował:</a:t>
            </a:r>
          </a:p>
          <a:p>
            <a:pPr marL="171450" indent="-171450" algn="just">
              <a:buFont typeface="Arial" panose="020B0604020202020204" pitchFamily="34" charset="0"/>
              <a:buChar char="•"/>
            </a:pPr>
            <a:r>
              <a:rPr lang="pl-PL" sz="1200" dirty="0"/>
              <a:t>budowę mostu z przęsłem otwieranym wraz z przebudową dróg dojazdowych (ok. 450m),</a:t>
            </a:r>
          </a:p>
          <a:p>
            <a:pPr marL="171450" indent="-171450" algn="just">
              <a:buFont typeface="Arial" panose="020B0604020202020204" pitchFamily="34" charset="0"/>
              <a:buChar char="•"/>
            </a:pPr>
            <a:r>
              <a:rPr lang="pl-PL" sz="1200" dirty="0"/>
              <a:t>budowę instalacji niezbędnych do sterowania funkcją otwierania/zamykania przęsła zwodzonego oraz adaptację istniejącej wieży sterowniczej śluzy </a:t>
            </a:r>
            <a:r>
              <a:rPr lang="pl-PL" sz="1200" dirty="0" err="1"/>
              <a:t>Przegalina</a:t>
            </a:r>
            <a:r>
              <a:rPr lang="pl-PL" sz="1200" dirty="0"/>
              <a:t> na potrzeby obsługi mostu,</a:t>
            </a:r>
          </a:p>
          <a:p>
            <a:pPr marL="171450" indent="-171450" algn="just">
              <a:buFont typeface="Arial" panose="020B0604020202020204" pitchFamily="34" charset="0"/>
              <a:buChar char="•"/>
            </a:pPr>
            <a:r>
              <a:rPr lang="pl-PL" sz="1200" dirty="0"/>
              <a:t>budowę odwodnienia mostu z odprowadzeniem do przebudowywanego odwodnienia dojazdów,</a:t>
            </a:r>
          </a:p>
          <a:p>
            <a:pPr marL="171450" indent="-171450" algn="just">
              <a:buFont typeface="Arial" panose="020B0604020202020204" pitchFamily="34" charset="0"/>
              <a:buChar char="•"/>
            </a:pPr>
            <a:r>
              <a:rPr lang="pl-PL" sz="1200" dirty="0"/>
              <a:t>przebudowę istniejącego oświetlenia dojazdów,</a:t>
            </a:r>
          </a:p>
          <a:p>
            <a:pPr marL="171450" indent="-171450" algn="just">
              <a:buFont typeface="Arial" panose="020B0604020202020204" pitchFamily="34" charset="0"/>
              <a:buChar char="•"/>
            </a:pPr>
            <a:r>
              <a:rPr lang="pl-PL" sz="1200" dirty="0"/>
              <a:t>usunięcie kolizji z istniejącymi sieciami teletechnicznymi, energetycznymi i wodociągowymi</a:t>
            </a:r>
          </a:p>
        </p:txBody>
      </p:sp>
    </p:spTree>
    <p:extLst>
      <p:ext uri="{BB962C8B-B14F-4D97-AF65-F5344CB8AC3E}">
        <p14:creationId xmlns:p14="http://schemas.microsoft.com/office/powerpoint/2010/main" val="1039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ole tekstowe 1"/>
          <p:cNvSpPr txBox="1">
            <a:spLocks noChangeArrowheads="1"/>
          </p:cNvSpPr>
          <p:nvPr/>
        </p:nvSpPr>
        <p:spPr bwMode="auto">
          <a:xfrm>
            <a:off x="179388" y="188913"/>
            <a:ext cx="8713787" cy="769441"/>
          </a:xfrm>
          <a:prstGeom prst="rect">
            <a:avLst/>
          </a:prstGeom>
          <a:noFill/>
          <a:ln w="9525">
            <a:noFill/>
            <a:miter lim="800000"/>
            <a:headEnd/>
            <a:tailEnd/>
          </a:ln>
        </p:spPr>
        <p:txBody>
          <a:bodyPr>
            <a:spAutoFit/>
          </a:bodyPr>
          <a:lstStyle/>
          <a:p>
            <a:pPr algn="ctr"/>
            <a:r>
              <a:rPr lang="pl-PL" sz="4400" b="1" dirty="0">
                <a:latin typeface="Calibri" panose="020F0502020204030204" pitchFamily="34" charset="0"/>
                <a:cs typeface="Calibri" panose="020F0502020204030204" pitchFamily="34" charset="0"/>
              </a:rPr>
              <a:t>ZWODZONY MOST W PRZEGALINIE</a:t>
            </a:r>
          </a:p>
        </p:txBody>
      </p:sp>
      <p:pic>
        <p:nvPicPr>
          <p:cNvPr id="22532" name="Picture 4" descr="C:\Documents and Settings\czarnecka.d\Pulpit\zdjecia most i PODWwG\MOST 29-05-2012\P1060315.JPG"/>
          <p:cNvPicPr>
            <a:picLocks noChangeAspect="1" noChangeArrowheads="1"/>
          </p:cNvPicPr>
          <p:nvPr/>
        </p:nvPicPr>
        <p:blipFill>
          <a:blip r:embed="rId2" cstate="print"/>
          <a:srcRect/>
          <a:stretch>
            <a:fillRect/>
          </a:stretch>
        </p:blipFill>
        <p:spPr bwMode="auto">
          <a:xfrm>
            <a:off x="3491880" y="1772816"/>
            <a:ext cx="2232248" cy="1674186"/>
          </a:xfrm>
          <a:prstGeom prst="rect">
            <a:avLst/>
          </a:prstGeom>
          <a:noFill/>
          <a:scene3d>
            <a:camera prst="orthographicFront"/>
            <a:lightRig rig="threePt" dir="t"/>
          </a:scene3d>
          <a:sp3d>
            <a:bevelT prst="convex"/>
          </a:sp3d>
        </p:spPr>
      </p:pic>
      <p:pic>
        <p:nvPicPr>
          <p:cNvPr id="22533" name="Picture 5" descr="C:\Documents and Settings\czarnecka.d\Pulpit\zdjecia most i PODWwG\MOST 29-05-2012\P1060335.JPG"/>
          <p:cNvPicPr>
            <a:picLocks noChangeAspect="1" noChangeArrowheads="1"/>
          </p:cNvPicPr>
          <p:nvPr/>
        </p:nvPicPr>
        <p:blipFill>
          <a:blip r:embed="rId3" cstate="print"/>
          <a:srcRect/>
          <a:stretch>
            <a:fillRect/>
          </a:stretch>
        </p:blipFill>
        <p:spPr bwMode="auto">
          <a:xfrm rot="725109">
            <a:off x="6372200" y="1838783"/>
            <a:ext cx="2304256" cy="1728192"/>
          </a:xfrm>
          <a:prstGeom prst="rect">
            <a:avLst/>
          </a:prstGeom>
          <a:noFill/>
          <a:scene3d>
            <a:camera prst="orthographicFront"/>
            <a:lightRig rig="threePt" dir="t"/>
          </a:scene3d>
          <a:sp3d>
            <a:bevelT prst="convex"/>
          </a:sp3d>
        </p:spPr>
      </p:pic>
      <p:pic>
        <p:nvPicPr>
          <p:cNvPr id="22534" name="Picture 6" descr="C:\Documents and Settings\czarnecka.d\Pulpit\zdjecia most i PODWwG\MOST 29-05-2012\P1060336.JPG"/>
          <p:cNvPicPr>
            <a:picLocks noChangeAspect="1" noChangeArrowheads="1"/>
          </p:cNvPicPr>
          <p:nvPr/>
        </p:nvPicPr>
        <p:blipFill>
          <a:blip r:embed="rId4" cstate="print"/>
          <a:srcRect/>
          <a:stretch>
            <a:fillRect/>
          </a:stretch>
        </p:blipFill>
        <p:spPr bwMode="auto">
          <a:xfrm rot="20858061">
            <a:off x="611560" y="1772816"/>
            <a:ext cx="2195664" cy="1646748"/>
          </a:xfrm>
          <a:prstGeom prst="rect">
            <a:avLst/>
          </a:prstGeom>
          <a:noFill/>
          <a:scene3d>
            <a:camera prst="orthographicFront"/>
            <a:lightRig rig="threePt" dir="t"/>
          </a:scene3d>
          <a:sp3d>
            <a:bevelT prst="convex"/>
          </a:sp3d>
        </p:spPr>
      </p:pic>
      <p:pic>
        <p:nvPicPr>
          <p:cNvPr id="22535" name="Picture 7" descr="C:\Documents and Settings\czarnecka.d\Pulpit\zdjecia most i PODWwG\MOST 29-05-2012\P1060342.JPG"/>
          <p:cNvPicPr>
            <a:picLocks noChangeAspect="1" noChangeArrowheads="1"/>
          </p:cNvPicPr>
          <p:nvPr/>
        </p:nvPicPr>
        <p:blipFill>
          <a:blip r:embed="rId5" cstate="print"/>
          <a:srcRect/>
          <a:stretch>
            <a:fillRect/>
          </a:stretch>
        </p:blipFill>
        <p:spPr bwMode="auto">
          <a:xfrm>
            <a:off x="107504" y="4077072"/>
            <a:ext cx="1872208" cy="1404156"/>
          </a:xfrm>
          <a:prstGeom prst="rect">
            <a:avLst/>
          </a:prstGeom>
          <a:noFill/>
          <a:scene3d>
            <a:camera prst="orthographicFront"/>
            <a:lightRig rig="threePt" dir="t"/>
          </a:scene3d>
          <a:sp3d>
            <a:bevelT prst="convex"/>
          </a:sp3d>
        </p:spPr>
      </p:pic>
      <p:pic>
        <p:nvPicPr>
          <p:cNvPr id="22536" name="Picture 8" descr="C:\Documents and Settings\czarnecka.d\Pulpit\zdjecia most i PODWwG\MOST 29-05-2012\P1060351.JPG"/>
          <p:cNvPicPr>
            <a:picLocks noChangeAspect="1" noChangeArrowheads="1"/>
          </p:cNvPicPr>
          <p:nvPr/>
        </p:nvPicPr>
        <p:blipFill>
          <a:blip r:embed="rId6" cstate="print"/>
          <a:srcRect/>
          <a:stretch>
            <a:fillRect/>
          </a:stretch>
        </p:blipFill>
        <p:spPr bwMode="auto">
          <a:xfrm>
            <a:off x="2123728" y="3777039"/>
            <a:ext cx="1368152" cy="1824202"/>
          </a:xfrm>
          <a:prstGeom prst="rect">
            <a:avLst/>
          </a:prstGeom>
          <a:noFill/>
          <a:scene3d>
            <a:camera prst="orthographicFront"/>
            <a:lightRig rig="threePt" dir="t"/>
          </a:scene3d>
          <a:sp3d>
            <a:bevelT prst="convex"/>
          </a:sp3d>
        </p:spPr>
      </p:pic>
      <p:pic>
        <p:nvPicPr>
          <p:cNvPr id="22537" name="Picture 9" descr="C:\Documents and Settings\czarnecka.d\Pulpit\zdjecia most i PODWwG\MOST 29-05-2012\P1060355.JPG"/>
          <p:cNvPicPr>
            <a:picLocks noChangeAspect="1" noChangeArrowheads="1"/>
          </p:cNvPicPr>
          <p:nvPr/>
        </p:nvPicPr>
        <p:blipFill>
          <a:blip r:embed="rId7" cstate="print"/>
          <a:srcRect/>
          <a:stretch>
            <a:fillRect/>
          </a:stretch>
        </p:blipFill>
        <p:spPr bwMode="auto">
          <a:xfrm>
            <a:off x="3591326" y="3789040"/>
            <a:ext cx="1340714" cy="1787619"/>
          </a:xfrm>
          <a:prstGeom prst="rect">
            <a:avLst/>
          </a:prstGeom>
          <a:noFill/>
          <a:scene3d>
            <a:camera prst="orthographicFront"/>
            <a:lightRig rig="threePt" dir="t"/>
          </a:scene3d>
          <a:sp3d>
            <a:bevelT prst="convex"/>
          </a:sp3d>
        </p:spPr>
      </p:pic>
      <p:pic>
        <p:nvPicPr>
          <p:cNvPr id="22539" name="Picture 11" descr="C:\Documents and Settings\czarnecka.d\Pulpit\zdjecia most i PODWwG\MOST 29-05-2012\P1060361.JPG"/>
          <p:cNvPicPr>
            <a:picLocks noChangeAspect="1" noChangeArrowheads="1"/>
          </p:cNvPicPr>
          <p:nvPr/>
        </p:nvPicPr>
        <p:blipFill>
          <a:blip r:embed="rId8" cstate="print"/>
          <a:srcRect/>
          <a:stretch>
            <a:fillRect/>
          </a:stretch>
        </p:blipFill>
        <p:spPr bwMode="auto">
          <a:xfrm>
            <a:off x="5076057" y="4077072"/>
            <a:ext cx="1872207" cy="1404155"/>
          </a:xfrm>
          <a:prstGeom prst="rect">
            <a:avLst/>
          </a:prstGeom>
          <a:noFill/>
          <a:scene3d>
            <a:camera prst="orthographicFront"/>
            <a:lightRig rig="threePt" dir="t"/>
          </a:scene3d>
          <a:sp3d>
            <a:bevelT prst="convex"/>
          </a:sp3d>
        </p:spPr>
      </p:pic>
      <p:pic>
        <p:nvPicPr>
          <p:cNvPr id="22540" name="Picture 12" descr="C:\Documents and Settings\czarnecka.d\Pulpit\zdjecia most i PODWwG\MOST 29-05-2012\P1060363.JPG"/>
          <p:cNvPicPr>
            <a:picLocks noChangeAspect="1" noChangeArrowheads="1"/>
          </p:cNvPicPr>
          <p:nvPr/>
        </p:nvPicPr>
        <p:blipFill>
          <a:blip r:embed="rId9" cstate="print"/>
          <a:srcRect/>
          <a:stretch>
            <a:fillRect/>
          </a:stretch>
        </p:blipFill>
        <p:spPr bwMode="auto">
          <a:xfrm>
            <a:off x="7092279" y="4049632"/>
            <a:ext cx="1872209" cy="1404157"/>
          </a:xfrm>
          <a:prstGeom prst="rect">
            <a:avLst/>
          </a:prstGeom>
          <a:noFill/>
          <a:scene3d>
            <a:camera prst="orthographicFront"/>
            <a:lightRig rig="threePt" dir="t"/>
          </a:scene3d>
          <a:sp3d>
            <a:bevelT prst="convex"/>
          </a:sp3d>
        </p:spPr>
      </p:pic>
      <p:sp>
        <p:nvSpPr>
          <p:cNvPr id="9227" name="pole tekstowe 14"/>
          <p:cNvSpPr txBox="1">
            <a:spLocks noChangeArrowheads="1"/>
          </p:cNvSpPr>
          <p:nvPr/>
        </p:nvSpPr>
        <p:spPr bwMode="auto">
          <a:xfrm>
            <a:off x="1679575" y="6494463"/>
            <a:ext cx="6026150" cy="247650"/>
          </a:xfrm>
          <a:prstGeom prst="rect">
            <a:avLst/>
          </a:prstGeom>
          <a:noFill/>
          <a:ln w="9525">
            <a:noFill/>
            <a:miter lim="800000"/>
            <a:headEnd/>
            <a:tailEnd/>
          </a:ln>
        </p:spPr>
        <p:txBody>
          <a:bodyPr wrap="none">
            <a:spAutoFit/>
          </a:bodyPr>
          <a:lstStyle/>
          <a:p>
            <a:pPr algn="ctr"/>
            <a:r>
              <a:rPr lang="pl-PL" sz="1000" b="1"/>
              <a:t>Projekt współfinansowany przez Unię Europejską z Europejskiego Funduszu Rozwoju Regionalnego 2007-2013</a:t>
            </a:r>
          </a:p>
        </p:txBody>
      </p:sp>
      <p:grpSp>
        <p:nvGrpSpPr>
          <p:cNvPr id="9228" name="Group 3"/>
          <p:cNvGrpSpPr>
            <a:grpSpLocks/>
          </p:cNvGrpSpPr>
          <p:nvPr/>
        </p:nvGrpSpPr>
        <p:grpSpPr bwMode="auto">
          <a:xfrm>
            <a:off x="3419475" y="6161088"/>
            <a:ext cx="2776538" cy="292100"/>
            <a:chOff x="1087" y="2686"/>
            <a:chExt cx="4373" cy="459"/>
          </a:xfrm>
        </p:grpSpPr>
        <p:pic>
          <p:nvPicPr>
            <p:cNvPr id="9230" name="Obraz 2"/>
            <p:cNvPicPr>
              <a:picLocks noChangeAspect="1" noChangeArrowheads="1"/>
            </p:cNvPicPr>
            <p:nvPr/>
          </p:nvPicPr>
          <p:blipFill>
            <a:blip r:embed="rId10" cstate="print"/>
            <a:srcRect/>
            <a:stretch>
              <a:fillRect/>
            </a:stretch>
          </p:blipFill>
          <p:spPr bwMode="auto">
            <a:xfrm>
              <a:off x="1087" y="2686"/>
              <a:ext cx="1247" cy="459"/>
            </a:xfrm>
            <a:prstGeom prst="rect">
              <a:avLst/>
            </a:prstGeom>
            <a:noFill/>
            <a:ln w="9525">
              <a:noFill/>
              <a:miter lim="800000"/>
              <a:headEnd/>
              <a:tailEnd/>
            </a:ln>
          </p:spPr>
        </p:pic>
        <p:pic>
          <p:nvPicPr>
            <p:cNvPr id="9231" name="Obraz 4" descr="Gdansk"/>
            <p:cNvPicPr>
              <a:picLocks noChangeAspect="1" noChangeArrowheads="1"/>
            </p:cNvPicPr>
            <p:nvPr/>
          </p:nvPicPr>
          <p:blipFill>
            <a:blip r:embed="rId11" cstate="print"/>
            <a:srcRect/>
            <a:stretch>
              <a:fillRect/>
            </a:stretch>
          </p:blipFill>
          <p:spPr bwMode="auto">
            <a:xfrm>
              <a:off x="3607" y="2760"/>
              <a:ext cx="337" cy="288"/>
            </a:xfrm>
            <a:prstGeom prst="rect">
              <a:avLst/>
            </a:prstGeom>
            <a:noFill/>
            <a:ln w="9525">
              <a:noFill/>
              <a:miter lim="800000"/>
              <a:headEnd/>
              <a:tailEnd/>
            </a:ln>
          </p:spPr>
        </p:pic>
        <p:pic>
          <p:nvPicPr>
            <p:cNvPr id="9232" name="Obraz 3" descr="UE+EFRR_L-kolor"/>
            <p:cNvPicPr>
              <a:picLocks noChangeAspect="1" noChangeArrowheads="1"/>
            </p:cNvPicPr>
            <p:nvPr/>
          </p:nvPicPr>
          <p:blipFill>
            <a:blip r:embed="rId12" cstate="print"/>
            <a:srcRect/>
            <a:stretch>
              <a:fillRect/>
            </a:stretch>
          </p:blipFill>
          <p:spPr bwMode="auto">
            <a:xfrm>
              <a:off x="4238" y="2688"/>
              <a:ext cx="1222" cy="428"/>
            </a:xfrm>
            <a:prstGeom prst="rect">
              <a:avLst/>
            </a:prstGeom>
            <a:noFill/>
            <a:ln w="9525">
              <a:noFill/>
              <a:miter lim="800000"/>
              <a:headEnd/>
              <a:tailEnd/>
            </a:ln>
          </p:spPr>
        </p:pic>
        <p:pic>
          <p:nvPicPr>
            <p:cNvPr id="9233" name="Obraz 1"/>
            <p:cNvPicPr>
              <a:picLocks noChangeAspect="1" noChangeArrowheads="1"/>
            </p:cNvPicPr>
            <p:nvPr/>
          </p:nvPicPr>
          <p:blipFill>
            <a:blip r:embed="rId13" cstate="print"/>
            <a:srcRect r="25655"/>
            <a:stretch>
              <a:fillRect/>
            </a:stretch>
          </p:blipFill>
          <p:spPr bwMode="auto">
            <a:xfrm>
              <a:off x="2618" y="2709"/>
              <a:ext cx="627" cy="392"/>
            </a:xfrm>
            <a:prstGeom prst="rect">
              <a:avLst/>
            </a:prstGeom>
            <a:noFill/>
            <a:ln w="9525">
              <a:noFill/>
              <a:miter lim="800000"/>
              <a:headEnd/>
              <a:tailEnd/>
            </a:ln>
          </p:spPr>
        </p:pic>
      </p:grpSp>
      <p:pic>
        <p:nvPicPr>
          <p:cNvPr id="9229" name="Obraz 5" descr="znak_"/>
          <p:cNvPicPr>
            <a:picLocks noChangeAspect="1" noChangeArrowheads="1"/>
          </p:cNvPicPr>
          <p:nvPr/>
        </p:nvPicPr>
        <p:blipFill>
          <a:blip r:embed="rId14" cstate="print"/>
          <a:srcRect/>
          <a:stretch>
            <a:fillRect/>
          </a:stretch>
        </p:blipFill>
        <p:spPr bwMode="auto">
          <a:xfrm>
            <a:off x="8388350" y="6092825"/>
            <a:ext cx="504825" cy="6048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ytuł 1"/>
          <p:cNvSpPr>
            <a:spLocks noGrp="1"/>
          </p:cNvSpPr>
          <p:nvPr>
            <p:ph type="title"/>
          </p:nvPr>
        </p:nvSpPr>
        <p:spPr>
          <a:xfrm>
            <a:off x="468313" y="476250"/>
            <a:ext cx="8229600" cy="1143000"/>
          </a:xfrm>
        </p:spPr>
        <p:txBody>
          <a:bodyPr/>
          <a:lstStyle/>
          <a:p>
            <a:r>
              <a:rPr lang="pl-PL" b="1" dirty="0">
                <a:latin typeface="Calibri" panose="020F0502020204030204" pitchFamily="34" charset="0"/>
                <a:cs typeface="Calibri" panose="020F0502020204030204" pitchFamily="34" charset="0"/>
              </a:rPr>
              <a:t>MOST ZWODZONY</a:t>
            </a:r>
          </a:p>
        </p:txBody>
      </p:sp>
      <p:grpSp>
        <p:nvGrpSpPr>
          <p:cNvPr id="11267" name="Group 3"/>
          <p:cNvGrpSpPr>
            <a:grpSpLocks/>
          </p:cNvGrpSpPr>
          <p:nvPr/>
        </p:nvGrpSpPr>
        <p:grpSpPr bwMode="auto">
          <a:xfrm>
            <a:off x="3419475" y="6161088"/>
            <a:ext cx="2776538" cy="292100"/>
            <a:chOff x="1087" y="2686"/>
            <a:chExt cx="4373" cy="459"/>
          </a:xfrm>
        </p:grpSpPr>
        <p:pic>
          <p:nvPicPr>
            <p:cNvPr id="11270" name="Obraz 2"/>
            <p:cNvPicPr>
              <a:picLocks noChangeAspect="1" noChangeArrowheads="1"/>
            </p:cNvPicPr>
            <p:nvPr/>
          </p:nvPicPr>
          <p:blipFill>
            <a:blip r:embed="rId2" cstate="print"/>
            <a:srcRect/>
            <a:stretch>
              <a:fillRect/>
            </a:stretch>
          </p:blipFill>
          <p:spPr bwMode="auto">
            <a:xfrm>
              <a:off x="1087" y="2686"/>
              <a:ext cx="1247" cy="459"/>
            </a:xfrm>
            <a:prstGeom prst="rect">
              <a:avLst/>
            </a:prstGeom>
            <a:noFill/>
            <a:ln w="9525">
              <a:noFill/>
              <a:miter lim="800000"/>
              <a:headEnd/>
              <a:tailEnd/>
            </a:ln>
          </p:spPr>
        </p:pic>
        <p:pic>
          <p:nvPicPr>
            <p:cNvPr id="11271" name="Obraz 4" descr="Gdansk"/>
            <p:cNvPicPr>
              <a:picLocks noChangeAspect="1" noChangeArrowheads="1"/>
            </p:cNvPicPr>
            <p:nvPr/>
          </p:nvPicPr>
          <p:blipFill>
            <a:blip r:embed="rId3" cstate="print"/>
            <a:srcRect/>
            <a:stretch>
              <a:fillRect/>
            </a:stretch>
          </p:blipFill>
          <p:spPr bwMode="auto">
            <a:xfrm>
              <a:off x="3607" y="2760"/>
              <a:ext cx="337" cy="288"/>
            </a:xfrm>
            <a:prstGeom prst="rect">
              <a:avLst/>
            </a:prstGeom>
            <a:noFill/>
            <a:ln w="9525">
              <a:noFill/>
              <a:miter lim="800000"/>
              <a:headEnd/>
              <a:tailEnd/>
            </a:ln>
          </p:spPr>
        </p:pic>
        <p:pic>
          <p:nvPicPr>
            <p:cNvPr id="11272" name="Obraz 3" descr="UE+EFRR_L-kolor"/>
            <p:cNvPicPr>
              <a:picLocks noChangeAspect="1" noChangeArrowheads="1"/>
            </p:cNvPicPr>
            <p:nvPr/>
          </p:nvPicPr>
          <p:blipFill>
            <a:blip r:embed="rId4" cstate="print"/>
            <a:srcRect/>
            <a:stretch>
              <a:fillRect/>
            </a:stretch>
          </p:blipFill>
          <p:spPr bwMode="auto">
            <a:xfrm>
              <a:off x="4238" y="2688"/>
              <a:ext cx="1222" cy="428"/>
            </a:xfrm>
            <a:prstGeom prst="rect">
              <a:avLst/>
            </a:prstGeom>
            <a:noFill/>
            <a:ln w="9525">
              <a:noFill/>
              <a:miter lim="800000"/>
              <a:headEnd/>
              <a:tailEnd/>
            </a:ln>
          </p:spPr>
        </p:pic>
        <p:pic>
          <p:nvPicPr>
            <p:cNvPr id="11273" name="Obraz 1"/>
            <p:cNvPicPr>
              <a:picLocks noChangeAspect="1" noChangeArrowheads="1"/>
            </p:cNvPicPr>
            <p:nvPr/>
          </p:nvPicPr>
          <p:blipFill>
            <a:blip r:embed="rId5" cstate="print"/>
            <a:srcRect r="25655"/>
            <a:stretch>
              <a:fillRect/>
            </a:stretch>
          </p:blipFill>
          <p:spPr bwMode="auto">
            <a:xfrm>
              <a:off x="2618" y="2709"/>
              <a:ext cx="627" cy="392"/>
            </a:xfrm>
            <a:prstGeom prst="rect">
              <a:avLst/>
            </a:prstGeom>
            <a:noFill/>
            <a:ln w="9525">
              <a:noFill/>
              <a:miter lim="800000"/>
              <a:headEnd/>
              <a:tailEnd/>
            </a:ln>
          </p:spPr>
        </p:pic>
      </p:grpSp>
      <p:pic>
        <p:nvPicPr>
          <p:cNvPr id="11268" name="Obraz 5" descr="znak_"/>
          <p:cNvPicPr>
            <a:picLocks noChangeAspect="1" noChangeArrowheads="1"/>
          </p:cNvPicPr>
          <p:nvPr/>
        </p:nvPicPr>
        <p:blipFill>
          <a:blip r:embed="rId6" cstate="print"/>
          <a:srcRect/>
          <a:stretch>
            <a:fillRect/>
          </a:stretch>
        </p:blipFill>
        <p:spPr bwMode="auto">
          <a:xfrm>
            <a:off x="8388350" y="6092825"/>
            <a:ext cx="504825" cy="604838"/>
          </a:xfrm>
          <a:prstGeom prst="rect">
            <a:avLst/>
          </a:prstGeom>
          <a:noFill/>
          <a:ln w="9525">
            <a:noFill/>
            <a:miter lim="800000"/>
            <a:headEnd/>
            <a:tailEnd/>
          </a:ln>
        </p:spPr>
      </p:pic>
      <p:sp>
        <p:nvSpPr>
          <p:cNvPr id="11269" name="pole tekstowe 9"/>
          <p:cNvSpPr txBox="1">
            <a:spLocks noChangeArrowheads="1"/>
          </p:cNvSpPr>
          <p:nvPr/>
        </p:nvSpPr>
        <p:spPr bwMode="auto">
          <a:xfrm>
            <a:off x="395288" y="1989138"/>
            <a:ext cx="8497887" cy="3970337"/>
          </a:xfrm>
          <a:prstGeom prst="rect">
            <a:avLst/>
          </a:prstGeom>
          <a:noFill/>
          <a:ln w="9525">
            <a:noFill/>
            <a:miter lim="800000"/>
            <a:headEnd/>
            <a:tailEnd/>
          </a:ln>
        </p:spPr>
        <p:txBody>
          <a:bodyPr>
            <a:spAutoFit/>
          </a:bodyPr>
          <a:lstStyle/>
          <a:p>
            <a:pPr algn="just">
              <a:buFont typeface="Wingdings" pitchFamily="2" charset="2"/>
              <a:buChar char="Ø"/>
            </a:pPr>
            <a:r>
              <a:rPr lang="pl-PL" i="1"/>
              <a:t> </a:t>
            </a:r>
            <a:r>
              <a:rPr lang="pl-PL" b="1" i="1"/>
              <a:t>Nośność obiektu klasa A wg PN-85/S-10030, 50 ton</a:t>
            </a:r>
          </a:p>
          <a:p>
            <a:pPr algn="just">
              <a:buFont typeface="Wingdings" pitchFamily="2" charset="2"/>
              <a:buChar char="Ø"/>
            </a:pPr>
            <a:r>
              <a:rPr lang="pl-PL" b="1" i="1"/>
              <a:t> Szerokość jezdni 8,7 m</a:t>
            </a:r>
          </a:p>
          <a:p>
            <a:pPr algn="just">
              <a:buFont typeface="Wingdings" pitchFamily="2" charset="2"/>
              <a:buChar char="Ø"/>
            </a:pPr>
            <a:r>
              <a:rPr lang="pl-PL" b="1" i="1"/>
              <a:t> Droga rowerowa jednostronna o szerokości 2 m</a:t>
            </a:r>
          </a:p>
          <a:p>
            <a:pPr algn="just">
              <a:buFont typeface="Wingdings" pitchFamily="2" charset="2"/>
              <a:buChar char="Ø"/>
            </a:pPr>
            <a:r>
              <a:rPr lang="pl-PL" b="1" i="1"/>
              <a:t> Chodnik dla pieszych o szerokości 1,5 m</a:t>
            </a:r>
          </a:p>
          <a:p>
            <a:pPr algn="just">
              <a:buFont typeface="Wingdings" pitchFamily="2" charset="2"/>
              <a:buChar char="Ø"/>
            </a:pPr>
            <a:r>
              <a:rPr lang="pl-PL" b="1" i="1"/>
              <a:t> Otwieranie i zamykanie przęsła zwodzonego za pomocą </a:t>
            </a:r>
          </a:p>
          <a:p>
            <a:pPr algn="just"/>
            <a:r>
              <a:rPr lang="pl-PL" b="1" i="1"/>
              <a:t>    siłowników hydraulicznych </a:t>
            </a:r>
          </a:p>
          <a:p>
            <a:pPr algn="just">
              <a:buFont typeface="Wingdings" pitchFamily="2" charset="2"/>
              <a:buChar char="Ø"/>
            </a:pPr>
            <a:r>
              <a:rPr lang="pl-PL" b="1" i="1"/>
              <a:t> Sterowanie z wieży sterowniczej śluzy </a:t>
            </a:r>
          </a:p>
          <a:p>
            <a:pPr algn="just">
              <a:buFont typeface="Wingdings" pitchFamily="2" charset="2"/>
              <a:buChar char="Ø"/>
            </a:pPr>
            <a:r>
              <a:rPr lang="pl-PL" b="1" i="1"/>
              <a:t> Przęsło o długości 18,7 m, całkowitej długości 22,58 m, szerokości 14,7 m</a:t>
            </a:r>
          </a:p>
          <a:p>
            <a:pPr algn="just">
              <a:buFont typeface="Wingdings" pitchFamily="2" charset="2"/>
              <a:buChar char="Ø"/>
            </a:pPr>
            <a:r>
              <a:rPr lang="pl-PL" b="1" i="1"/>
              <a:t> Czas otwierania/zamykania przęsła 110 s</a:t>
            </a:r>
          </a:p>
          <a:p>
            <a:pPr algn="just">
              <a:buFont typeface="Wingdings" pitchFamily="2" charset="2"/>
              <a:buChar char="Ø"/>
            </a:pPr>
            <a:r>
              <a:rPr lang="pl-PL" b="1" i="1"/>
              <a:t> Czas otwierania awaryjnego 10 min</a:t>
            </a:r>
          </a:p>
          <a:p>
            <a:pPr algn="just">
              <a:buFont typeface="Wingdings" pitchFamily="2" charset="2"/>
              <a:buChar char="Ø"/>
            </a:pPr>
            <a:r>
              <a:rPr lang="pl-PL" b="1" i="1"/>
              <a:t> Nawierzchnia z żywic metakrylowych</a:t>
            </a:r>
          </a:p>
          <a:p>
            <a:pPr algn="just">
              <a:buFont typeface="Wingdings" pitchFamily="2" charset="2"/>
              <a:buChar char="Ø"/>
            </a:pPr>
            <a:r>
              <a:rPr lang="pl-PL" b="1" i="1"/>
              <a:t> Balustrada o wysokości 1,1 m</a:t>
            </a:r>
          </a:p>
          <a:p>
            <a:pPr algn="just">
              <a:buFont typeface="Wingdings" pitchFamily="2" charset="2"/>
              <a:buChar char="Ø"/>
            </a:pPr>
            <a:endParaRPr lang="pl-PL"/>
          </a:p>
          <a:p>
            <a:pPr algn="just">
              <a:buFont typeface="Wingdings" pitchFamily="2" charset="2"/>
              <a:buChar char="Ø"/>
            </a:pPr>
            <a:endParaRPr lang="pl-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descr="C:\Documents and Settings\czarnecka.d\Pulpit\mapka iNWater-korekty Gdańsk.jpg"/>
          <p:cNvPicPr>
            <a:picLocks noChangeAspect="1" noChangeArrowheads="1"/>
          </p:cNvPicPr>
          <p:nvPr/>
        </p:nvPicPr>
        <p:blipFill>
          <a:blip r:embed="rId2" cstate="print"/>
          <a:srcRect/>
          <a:stretch>
            <a:fillRect/>
          </a:stretch>
        </p:blipFill>
        <p:spPr bwMode="auto">
          <a:xfrm>
            <a:off x="420688" y="512763"/>
            <a:ext cx="8294687" cy="4926012"/>
          </a:xfrm>
          <a:prstGeom prst="rect">
            <a:avLst/>
          </a:prstGeom>
          <a:noFill/>
          <a:ln w="9525">
            <a:noFill/>
            <a:miter lim="800000"/>
            <a:headEnd/>
            <a:tailEnd/>
          </a:ln>
        </p:spPr>
      </p:pic>
      <p:grpSp>
        <p:nvGrpSpPr>
          <p:cNvPr id="6148" name="Group 3"/>
          <p:cNvGrpSpPr>
            <a:grpSpLocks/>
          </p:cNvGrpSpPr>
          <p:nvPr/>
        </p:nvGrpSpPr>
        <p:grpSpPr bwMode="auto">
          <a:xfrm>
            <a:off x="3419475" y="6161088"/>
            <a:ext cx="2776538" cy="292100"/>
            <a:chOff x="1087" y="2686"/>
            <a:chExt cx="4373" cy="459"/>
          </a:xfrm>
        </p:grpSpPr>
        <p:pic>
          <p:nvPicPr>
            <p:cNvPr id="6150" name="Obraz 2"/>
            <p:cNvPicPr>
              <a:picLocks noChangeAspect="1" noChangeArrowheads="1"/>
            </p:cNvPicPr>
            <p:nvPr/>
          </p:nvPicPr>
          <p:blipFill>
            <a:blip r:embed="rId3" cstate="print"/>
            <a:srcRect/>
            <a:stretch>
              <a:fillRect/>
            </a:stretch>
          </p:blipFill>
          <p:spPr bwMode="auto">
            <a:xfrm>
              <a:off x="1087" y="2686"/>
              <a:ext cx="1247" cy="459"/>
            </a:xfrm>
            <a:prstGeom prst="rect">
              <a:avLst/>
            </a:prstGeom>
            <a:noFill/>
            <a:ln w="9525">
              <a:noFill/>
              <a:miter lim="800000"/>
              <a:headEnd/>
              <a:tailEnd/>
            </a:ln>
          </p:spPr>
        </p:pic>
        <p:pic>
          <p:nvPicPr>
            <p:cNvPr id="6151" name="Obraz 4" descr="Gdansk"/>
            <p:cNvPicPr>
              <a:picLocks noChangeAspect="1" noChangeArrowheads="1"/>
            </p:cNvPicPr>
            <p:nvPr/>
          </p:nvPicPr>
          <p:blipFill>
            <a:blip r:embed="rId4" cstate="print"/>
            <a:srcRect/>
            <a:stretch>
              <a:fillRect/>
            </a:stretch>
          </p:blipFill>
          <p:spPr bwMode="auto">
            <a:xfrm>
              <a:off x="3607" y="2760"/>
              <a:ext cx="337" cy="288"/>
            </a:xfrm>
            <a:prstGeom prst="rect">
              <a:avLst/>
            </a:prstGeom>
            <a:noFill/>
            <a:ln w="9525">
              <a:noFill/>
              <a:miter lim="800000"/>
              <a:headEnd/>
              <a:tailEnd/>
            </a:ln>
          </p:spPr>
        </p:pic>
        <p:pic>
          <p:nvPicPr>
            <p:cNvPr id="6152" name="Obraz 3" descr="UE+EFRR_L-kolor"/>
            <p:cNvPicPr>
              <a:picLocks noChangeAspect="1" noChangeArrowheads="1"/>
            </p:cNvPicPr>
            <p:nvPr/>
          </p:nvPicPr>
          <p:blipFill>
            <a:blip r:embed="rId5" cstate="print"/>
            <a:srcRect/>
            <a:stretch>
              <a:fillRect/>
            </a:stretch>
          </p:blipFill>
          <p:spPr bwMode="auto">
            <a:xfrm>
              <a:off x="4238" y="2688"/>
              <a:ext cx="1222" cy="428"/>
            </a:xfrm>
            <a:prstGeom prst="rect">
              <a:avLst/>
            </a:prstGeom>
            <a:noFill/>
            <a:ln w="9525">
              <a:noFill/>
              <a:miter lim="800000"/>
              <a:headEnd/>
              <a:tailEnd/>
            </a:ln>
          </p:spPr>
        </p:pic>
        <p:pic>
          <p:nvPicPr>
            <p:cNvPr id="6153" name="Obraz 1"/>
            <p:cNvPicPr>
              <a:picLocks noChangeAspect="1" noChangeArrowheads="1"/>
            </p:cNvPicPr>
            <p:nvPr/>
          </p:nvPicPr>
          <p:blipFill>
            <a:blip r:embed="rId6" cstate="print"/>
            <a:srcRect r="25655"/>
            <a:stretch>
              <a:fillRect/>
            </a:stretch>
          </p:blipFill>
          <p:spPr bwMode="auto">
            <a:xfrm>
              <a:off x="2618" y="2709"/>
              <a:ext cx="627" cy="392"/>
            </a:xfrm>
            <a:prstGeom prst="rect">
              <a:avLst/>
            </a:prstGeom>
            <a:noFill/>
            <a:ln w="9525">
              <a:noFill/>
              <a:miter lim="800000"/>
              <a:headEnd/>
              <a:tailEnd/>
            </a:ln>
          </p:spPr>
        </p:pic>
      </p:grpSp>
      <p:pic>
        <p:nvPicPr>
          <p:cNvPr id="6149" name="Obraz 5" descr="znak_"/>
          <p:cNvPicPr>
            <a:picLocks noChangeAspect="1" noChangeArrowheads="1"/>
          </p:cNvPicPr>
          <p:nvPr/>
        </p:nvPicPr>
        <p:blipFill>
          <a:blip r:embed="rId7" cstate="print"/>
          <a:srcRect/>
          <a:stretch>
            <a:fillRect/>
          </a:stretch>
        </p:blipFill>
        <p:spPr bwMode="auto">
          <a:xfrm>
            <a:off x="8388350" y="6092825"/>
            <a:ext cx="504825" cy="604838"/>
          </a:xfrm>
          <a:prstGeom prst="rect">
            <a:avLst/>
          </a:prstGeom>
          <a:noFill/>
          <a:ln w="9525">
            <a:noFill/>
            <a:miter lim="800000"/>
            <a:headEnd/>
            <a:tailEnd/>
          </a:ln>
        </p:spPr>
      </p:pic>
      <p:pic>
        <p:nvPicPr>
          <p:cNvPr id="10" name="Obraz 9" descr="logo_new"/>
          <p:cNvPicPr>
            <a:picLocks noChangeAspect="1"/>
          </p:cNvPicPr>
          <p:nvPr/>
        </p:nvPicPr>
        <p:blipFill>
          <a:blip r:embed="rId8" cstate="print"/>
          <a:srcRect/>
          <a:stretch>
            <a:fillRect/>
          </a:stretch>
        </p:blipFill>
        <p:spPr>
          <a:xfrm>
            <a:off x="420688" y="6208180"/>
            <a:ext cx="504056" cy="4907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059116" y="6022114"/>
            <a:ext cx="2952743" cy="503230"/>
            <a:chOff x="3059116" y="6165854"/>
            <a:chExt cx="2952743" cy="503230"/>
          </a:xfrm>
        </p:grpSpPr>
        <p:pic>
          <p:nvPicPr>
            <p:cNvPr id="4" name="Obraz 4" descr="logo_new"/>
            <p:cNvPicPr>
              <a:picLocks noChangeAspect="1"/>
            </p:cNvPicPr>
            <p:nvPr/>
          </p:nvPicPr>
          <p:blipFill>
            <a:blip r:embed="rId2" cstate="print"/>
            <a:srcRect/>
            <a:stretch>
              <a:fillRect/>
            </a:stretch>
          </p:blipFill>
          <p:spPr>
            <a:xfrm>
              <a:off x="4428366" y="6454054"/>
              <a:ext cx="251496" cy="215030"/>
            </a:xfrm>
            <a:prstGeom prst="rect">
              <a:avLst/>
            </a:prstGeom>
            <a:noFill/>
            <a:ln>
              <a:noFill/>
            </a:ln>
          </p:spPr>
        </p:pic>
        <p:grpSp>
          <p:nvGrpSpPr>
            <p:cNvPr id="5" name="Group 5"/>
            <p:cNvGrpSpPr/>
            <p:nvPr/>
          </p:nvGrpSpPr>
          <p:grpSpPr>
            <a:xfrm>
              <a:off x="3059116" y="6165854"/>
              <a:ext cx="2952743" cy="286710"/>
              <a:chOff x="3059116" y="6165854"/>
              <a:chExt cx="2952743" cy="286710"/>
            </a:xfrm>
          </p:grpSpPr>
          <p:pic>
            <p:nvPicPr>
              <p:cNvPr id="6" name="Obraz 2"/>
              <p:cNvPicPr>
                <a:picLocks noChangeAspect="1"/>
              </p:cNvPicPr>
              <p:nvPr/>
            </p:nvPicPr>
            <p:blipFill>
              <a:blip r:embed="rId3" cstate="print"/>
              <a:srcRect/>
              <a:stretch>
                <a:fillRect/>
              </a:stretch>
            </p:blipFill>
            <p:spPr>
              <a:xfrm>
                <a:off x="3059116" y="6165854"/>
                <a:ext cx="815032" cy="286710"/>
              </a:xfrm>
              <a:prstGeom prst="rect">
                <a:avLst/>
              </a:prstGeom>
              <a:noFill/>
              <a:ln>
                <a:noFill/>
              </a:ln>
            </p:spPr>
          </p:pic>
          <p:pic>
            <p:nvPicPr>
              <p:cNvPr id="7" name="Obraz 4" descr="Gdansk"/>
              <p:cNvPicPr>
                <a:picLocks noChangeAspect="1"/>
              </p:cNvPicPr>
              <p:nvPr/>
            </p:nvPicPr>
            <p:blipFill>
              <a:blip r:embed="rId4" cstate="print"/>
              <a:srcRect/>
              <a:stretch>
                <a:fillRect/>
              </a:stretch>
            </p:blipFill>
            <p:spPr>
              <a:xfrm>
                <a:off x="4023177" y="6210650"/>
                <a:ext cx="232248" cy="183675"/>
              </a:xfrm>
              <a:prstGeom prst="rect">
                <a:avLst/>
              </a:prstGeom>
              <a:noFill/>
              <a:ln>
                <a:noFill/>
              </a:ln>
            </p:spPr>
          </p:pic>
          <p:pic>
            <p:nvPicPr>
              <p:cNvPr id="8" name="Obraz 5" descr="mhmg3"/>
              <p:cNvPicPr>
                <a:picLocks noChangeAspect="1"/>
              </p:cNvPicPr>
              <p:nvPr/>
            </p:nvPicPr>
            <p:blipFill>
              <a:blip r:embed="rId5" cstate="print"/>
              <a:srcRect/>
              <a:stretch>
                <a:fillRect/>
              </a:stretch>
            </p:blipFill>
            <p:spPr>
              <a:xfrm>
                <a:off x="4428366" y="6210650"/>
                <a:ext cx="558259" cy="183675"/>
              </a:xfrm>
              <a:prstGeom prst="rect">
                <a:avLst/>
              </a:prstGeom>
              <a:noFill/>
              <a:ln>
                <a:noFill/>
              </a:ln>
            </p:spPr>
          </p:pic>
          <p:pic>
            <p:nvPicPr>
              <p:cNvPr id="9" name="Obraz 3" descr="UE+EFRR_L-kolor"/>
              <p:cNvPicPr>
                <a:picLocks noChangeAspect="1"/>
              </p:cNvPicPr>
              <p:nvPr/>
            </p:nvPicPr>
            <p:blipFill>
              <a:blip r:embed="rId6" cstate="print"/>
              <a:srcRect/>
              <a:stretch>
                <a:fillRect/>
              </a:stretch>
            </p:blipFill>
            <p:spPr>
              <a:xfrm>
                <a:off x="5154911" y="6174806"/>
                <a:ext cx="856948" cy="277749"/>
              </a:xfrm>
              <a:prstGeom prst="rect">
                <a:avLst/>
              </a:prstGeom>
              <a:noFill/>
              <a:ln>
                <a:noFill/>
              </a:ln>
            </p:spPr>
          </p:pic>
        </p:grpSp>
      </p:grpSp>
      <p:sp>
        <p:nvSpPr>
          <p:cNvPr id="18" name="Prostokąt 17"/>
          <p:cNvSpPr/>
          <p:nvPr/>
        </p:nvSpPr>
        <p:spPr>
          <a:xfrm>
            <a:off x="1115616" y="6597352"/>
            <a:ext cx="6984776" cy="246221"/>
          </a:xfrm>
          <a:prstGeom prst="rect">
            <a:avLst/>
          </a:prstGeom>
        </p:spPr>
        <p:txBody>
          <a:bodyPr wrap="square">
            <a:spAutoFit/>
          </a:bodyPr>
          <a:lstStyle/>
          <a:p>
            <a:pPr algn="ctr"/>
            <a:r>
              <a:rPr lang="pl-PL" sz="1000" b="1" dirty="0"/>
              <a:t>Projekt współfinansowany przez Unię Europejską z Europejskiego Funduszu Rozwoju Regionalnego 2007-2013</a:t>
            </a:r>
          </a:p>
        </p:txBody>
      </p:sp>
      <p:pic>
        <p:nvPicPr>
          <p:cNvPr id="1027" name="Picture 3" descr="C:\Users\niemczyk.a\Documents\PO IG\PODWwG\PROMOCJA,\mapa AN poprawione numery.jpg"/>
          <p:cNvPicPr>
            <a:picLocks noChangeAspect="1" noChangeArrowheads="1"/>
          </p:cNvPicPr>
          <p:nvPr/>
        </p:nvPicPr>
        <p:blipFill>
          <a:blip r:embed="rId7" cstate="print"/>
          <a:srcRect/>
          <a:stretch>
            <a:fillRect/>
          </a:stretch>
        </p:blipFill>
        <p:spPr bwMode="auto">
          <a:xfrm>
            <a:off x="78961" y="164307"/>
            <a:ext cx="4176464" cy="5902603"/>
          </a:xfrm>
          <a:prstGeom prst="rect">
            <a:avLst/>
          </a:prstGeom>
          <a:noFill/>
        </p:spPr>
      </p:pic>
      <p:sp>
        <p:nvSpPr>
          <p:cNvPr id="2" name="Prostokąt 1"/>
          <p:cNvSpPr/>
          <p:nvPr/>
        </p:nvSpPr>
        <p:spPr>
          <a:xfrm>
            <a:off x="4432778" y="332656"/>
            <a:ext cx="4243678" cy="5606663"/>
          </a:xfrm>
          <a:prstGeom prst="rect">
            <a:avLst/>
          </a:prstGeom>
        </p:spPr>
        <p:txBody>
          <a:bodyPr wrap="square">
            <a:spAutoFit/>
          </a:bodyPr>
          <a:lstStyle/>
          <a:p>
            <a:pPr lvl="0" algn="just">
              <a:lnSpc>
                <a:spcPct val="150000"/>
              </a:lnSpc>
              <a:spcBef>
                <a:spcPts val="400"/>
              </a:spcBef>
            </a:pPr>
            <a:r>
              <a:rPr lang="pl-PL" sz="1050" b="1" dirty="0">
                <a:solidFill>
                  <a:schemeClr val="accent6"/>
                </a:solidFill>
              </a:rPr>
              <a:t>Celem projektu </a:t>
            </a:r>
            <a:r>
              <a:rPr lang="pl-PL" sz="1050" dirty="0">
                <a:solidFill>
                  <a:schemeClr val="accent6"/>
                </a:solidFill>
              </a:rPr>
              <a:t>było wykreowanie lokalnych produktów o znaczeniu ponadregionalnym m.in. stworzenie możliwości zwiedzania miasta drogą wodną, odpoczynku i rekreacji nad wodą oraz utrzymanie bezpieczeństwa na szlaku wodnym i w jego okolicy.</a:t>
            </a:r>
          </a:p>
          <a:p>
            <a:pPr lvl="0" algn="just">
              <a:lnSpc>
                <a:spcPct val="150000"/>
              </a:lnSpc>
              <a:spcBef>
                <a:spcPts val="400"/>
              </a:spcBef>
            </a:pPr>
            <a:r>
              <a:rPr lang="pl-PL" sz="1050" b="1" u="sng" dirty="0"/>
              <a:t>Całkowita wartość Projektu: 37 765 261 PLN</a:t>
            </a:r>
          </a:p>
          <a:p>
            <a:pPr lvl="0" algn="just">
              <a:lnSpc>
                <a:spcPct val="150000"/>
              </a:lnSpc>
              <a:spcBef>
                <a:spcPts val="400"/>
              </a:spcBef>
            </a:pPr>
            <a:r>
              <a:rPr lang="pl-PL" sz="1050" b="1" u="sng" dirty="0"/>
              <a:t>Kwota dofinansowania UE: 16 996 087 PLN (57,95%)</a:t>
            </a:r>
          </a:p>
          <a:p>
            <a:pPr lvl="0" algn="just">
              <a:lnSpc>
                <a:spcPct val="150000"/>
              </a:lnSpc>
              <a:spcBef>
                <a:spcPts val="400"/>
              </a:spcBef>
            </a:pPr>
            <a:r>
              <a:rPr lang="pl-PL" sz="1050" b="1" dirty="0"/>
              <a:t>W tym: z EFRR: 14 446 674 PLN</a:t>
            </a:r>
          </a:p>
          <a:p>
            <a:pPr lvl="0" algn="just">
              <a:lnSpc>
                <a:spcPct val="150000"/>
              </a:lnSpc>
              <a:spcBef>
                <a:spcPts val="400"/>
              </a:spcBef>
            </a:pPr>
            <a:r>
              <a:rPr lang="pl-PL" sz="1050" b="1" dirty="0"/>
              <a:t>W tym z dotacji budżetu państwa: 2 549 413 PLN</a:t>
            </a:r>
          </a:p>
          <a:p>
            <a:pPr lvl="0" algn="just">
              <a:lnSpc>
                <a:spcPct val="150000"/>
              </a:lnSpc>
              <a:spcBef>
                <a:spcPts val="400"/>
              </a:spcBef>
            </a:pPr>
            <a:r>
              <a:rPr lang="pl-PL" sz="1050" b="1" dirty="0"/>
              <a:t>Okres realizacji: 2008 – 2012</a:t>
            </a:r>
          </a:p>
          <a:p>
            <a:pPr lvl="0" algn="just">
              <a:lnSpc>
                <a:spcPct val="150000"/>
              </a:lnSpc>
              <a:spcBef>
                <a:spcPts val="400"/>
              </a:spcBef>
            </a:pPr>
            <a:endParaRPr lang="pl-PL" sz="1050" b="1" u="sng" dirty="0"/>
          </a:p>
          <a:p>
            <a:pPr lvl="0" algn="just">
              <a:lnSpc>
                <a:spcPct val="150000"/>
              </a:lnSpc>
              <a:spcBef>
                <a:spcPts val="400"/>
              </a:spcBef>
            </a:pPr>
            <a:r>
              <a:rPr lang="pl-PL" sz="1050" b="1" u="sng" dirty="0"/>
              <a:t>Program obejmował:</a:t>
            </a:r>
          </a:p>
          <a:p>
            <a:pPr marL="171450" lvl="0" indent="-171450" algn="just">
              <a:lnSpc>
                <a:spcPct val="150000"/>
              </a:lnSpc>
              <a:spcBef>
                <a:spcPts val="400"/>
              </a:spcBef>
              <a:buFont typeface="Courier New" panose="02070309020205020404" pitchFamily="49" charset="0"/>
              <a:buChar char="o"/>
            </a:pPr>
            <a:r>
              <a:rPr lang="pl-PL" sz="1050" b="1" dirty="0"/>
              <a:t>Utworzenie linii tramwaju wodnego z 10 przystankami tramwaju wodnego</a:t>
            </a:r>
          </a:p>
          <a:p>
            <a:pPr marL="171450" lvl="0" indent="-171450" algn="just">
              <a:lnSpc>
                <a:spcPct val="150000"/>
              </a:lnSpc>
              <a:spcBef>
                <a:spcPts val="400"/>
              </a:spcBef>
              <a:buFont typeface="Courier New" panose="02070309020205020404" pitchFamily="49" charset="0"/>
              <a:buChar char="o"/>
            </a:pPr>
            <a:r>
              <a:rPr lang="pl-PL" sz="1050" b="1" dirty="0"/>
              <a:t>Budowę 3 przystani wodnych</a:t>
            </a:r>
          </a:p>
          <a:p>
            <a:pPr marL="171450" lvl="0" indent="-171450" algn="just">
              <a:lnSpc>
                <a:spcPct val="150000"/>
              </a:lnSpc>
              <a:spcBef>
                <a:spcPts val="400"/>
              </a:spcBef>
              <a:buFont typeface="Courier New" panose="02070309020205020404" pitchFamily="49" charset="0"/>
              <a:buChar char="o"/>
            </a:pPr>
            <a:r>
              <a:rPr lang="pl-PL" sz="1050" b="1" dirty="0"/>
              <a:t>Modernizację nabrzeży</a:t>
            </a:r>
          </a:p>
          <a:p>
            <a:pPr marL="171450" lvl="0" indent="-171450" algn="just">
              <a:lnSpc>
                <a:spcPct val="150000"/>
              </a:lnSpc>
              <a:spcBef>
                <a:spcPts val="400"/>
              </a:spcBef>
              <a:buFont typeface="Courier New" panose="02070309020205020404" pitchFamily="49" charset="0"/>
              <a:buChar char="o"/>
            </a:pPr>
            <a:r>
              <a:rPr lang="pl-PL" sz="1050" b="1" dirty="0"/>
              <a:t>Budowę slipów do wodowania</a:t>
            </a:r>
          </a:p>
          <a:p>
            <a:pPr marL="171450" lvl="0" indent="-171450" algn="just">
              <a:lnSpc>
                <a:spcPct val="150000"/>
              </a:lnSpc>
              <a:spcBef>
                <a:spcPts val="400"/>
              </a:spcBef>
              <a:buFont typeface="Courier New" panose="02070309020205020404" pitchFamily="49" charset="0"/>
              <a:buChar char="o"/>
            </a:pPr>
            <a:r>
              <a:rPr lang="pl-PL" sz="1050" b="1" dirty="0"/>
              <a:t>Zabudowę brzegów pomostami cumowniczymi stałymi i ruchomymi, pachołkami oraz infrastrukturą techniczną</a:t>
            </a:r>
          </a:p>
          <a:p>
            <a:pPr marL="171450" lvl="0" indent="-171450" algn="just">
              <a:lnSpc>
                <a:spcPct val="150000"/>
              </a:lnSpc>
              <a:spcBef>
                <a:spcPts val="400"/>
              </a:spcBef>
              <a:buFont typeface="Courier New" panose="02070309020205020404" pitchFamily="49" charset="0"/>
              <a:buChar char="o"/>
            </a:pPr>
            <a:r>
              <a:rPr lang="pl-PL" sz="1050" b="1" dirty="0"/>
              <a:t>Modernizację ciągów spacerowych</a:t>
            </a:r>
          </a:p>
          <a:p>
            <a:pPr marL="171450" lvl="0" indent="-171450" algn="just">
              <a:lnSpc>
                <a:spcPct val="150000"/>
              </a:lnSpc>
              <a:buFont typeface="Courier New" panose="02070309020205020404" pitchFamily="49" charset="0"/>
              <a:buChar char="o"/>
            </a:pPr>
            <a:r>
              <a:rPr lang="pl-PL" sz="1050" b="1" dirty="0"/>
              <a:t>Dostosowaniem dla osób niepełnosprawnych</a:t>
            </a:r>
          </a:p>
        </p:txBody>
      </p:sp>
    </p:spTree>
    <p:extLst>
      <p:ext uri="{BB962C8B-B14F-4D97-AF65-F5344CB8AC3E}">
        <p14:creationId xmlns:p14="http://schemas.microsoft.com/office/powerpoint/2010/main" val="1086999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059116" y="6021288"/>
            <a:ext cx="2952743" cy="503230"/>
            <a:chOff x="3059116" y="6165854"/>
            <a:chExt cx="2952743" cy="503230"/>
          </a:xfrm>
        </p:grpSpPr>
        <p:pic>
          <p:nvPicPr>
            <p:cNvPr id="3" name="Obraz 4" descr="logo_new"/>
            <p:cNvPicPr>
              <a:picLocks noChangeAspect="1"/>
            </p:cNvPicPr>
            <p:nvPr/>
          </p:nvPicPr>
          <p:blipFill>
            <a:blip r:embed="rId2" cstate="print"/>
            <a:srcRect/>
            <a:stretch>
              <a:fillRect/>
            </a:stretch>
          </p:blipFill>
          <p:spPr>
            <a:xfrm>
              <a:off x="4428366" y="6454054"/>
              <a:ext cx="251496" cy="215030"/>
            </a:xfrm>
            <a:prstGeom prst="rect">
              <a:avLst/>
            </a:prstGeom>
            <a:noFill/>
            <a:ln>
              <a:noFill/>
            </a:ln>
          </p:spPr>
        </p:pic>
        <p:grpSp>
          <p:nvGrpSpPr>
            <p:cNvPr id="4" name="Group 5"/>
            <p:cNvGrpSpPr/>
            <p:nvPr/>
          </p:nvGrpSpPr>
          <p:grpSpPr>
            <a:xfrm>
              <a:off x="3059116" y="6165854"/>
              <a:ext cx="2952743" cy="286710"/>
              <a:chOff x="3059116" y="6165854"/>
              <a:chExt cx="2952743" cy="286710"/>
            </a:xfrm>
          </p:grpSpPr>
          <p:pic>
            <p:nvPicPr>
              <p:cNvPr id="5" name="Obraz 2"/>
              <p:cNvPicPr>
                <a:picLocks noChangeAspect="1"/>
              </p:cNvPicPr>
              <p:nvPr/>
            </p:nvPicPr>
            <p:blipFill>
              <a:blip r:embed="rId3" cstate="print"/>
              <a:srcRect/>
              <a:stretch>
                <a:fillRect/>
              </a:stretch>
            </p:blipFill>
            <p:spPr>
              <a:xfrm>
                <a:off x="3059116" y="6165854"/>
                <a:ext cx="815032" cy="286710"/>
              </a:xfrm>
              <a:prstGeom prst="rect">
                <a:avLst/>
              </a:prstGeom>
              <a:noFill/>
              <a:ln>
                <a:noFill/>
              </a:ln>
            </p:spPr>
          </p:pic>
          <p:pic>
            <p:nvPicPr>
              <p:cNvPr id="6" name="Obraz 4" descr="Gdansk"/>
              <p:cNvPicPr>
                <a:picLocks noChangeAspect="1"/>
              </p:cNvPicPr>
              <p:nvPr/>
            </p:nvPicPr>
            <p:blipFill>
              <a:blip r:embed="rId4" cstate="print"/>
              <a:srcRect/>
              <a:stretch>
                <a:fillRect/>
              </a:stretch>
            </p:blipFill>
            <p:spPr>
              <a:xfrm>
                <a:off x="4023177" y="6210650"/>
                <a:ext cx="232248" cy="183675"/>
              </a:xfrm>
              <a:prstGeom prst="rect">
                <a:avLst/>
              </a:prstGeom>
              <a:noFill/>
              <a:ln>
                <a:noFill/>
              </a:ln>
            </p:spPr>
          </p:pic>
          <p:pic>
            <p:nvPicPr>
              <p:cNvPr id="7" name="Obraz 5" descr="mhmg3"/>
              <p:cNvPicPr>
                <a:picLocks noChangeAspect="1"/>
              </p:cNvPicPr>
              <p:nvPr/>
            </p:nvPicPr>
            <p:blipFill>
              <a:blip r:embed="rId5" cstate="print"/>
              <a:srcRect/>
              <a:stretch>
                <a:fillRect/>
              </a:stretch>
            </p:blipFill>
            <p:spPr>
              <a:xfrm>
                <a:off x="4428366" y="6210650"/>
                <a:ext cx="558259" cy="183675"/>
              </a:xfrm>
              <a:prstGeom prst="rect">
                <a:avLst/>
              </a:prstGeom>
              <a:noFill/>
              <a:ln>
                <a:noFill/>
              </a:ln>
            </p:spPr>
          </p:pic>
          <p:pic>
            <p:nvPicPr>
              <p:cNvPr id="8" name="Obraz 3" descr="UE+EFRR_L-kolor"/>
              <p:cNvPicPr>
                <a:picLocks noChangeAspect="1"/>
              </p:cNvPicPr>
              <p:nvPr/>
            </p:nvPicPr>
            <p:blipFill>
              <a:blip r:embed="rId6" cstate="print"/>
              <a:srcRect/>
              <a:stretch>
                <a:fillRect/>
              </a:stretch>
            </p:blipFill>
            <p:spPr>
              <a:xfrm>
                <a:off x="5154911" y="6174806"/>
                <a:ext cx="856948" cy="277749"/>
              </a:xfrm>
              <a:prstGeom prst="rect">
                <a:avLst/>
              </a:prstGeom>
              <a:noFill/>
              <a:ln>
                <a:noFill/>
              </a:ln>
            </p:spPr>
          </p:pic>
        </p:grpSp>
      </p:grpSp>
      <p:sp>
        <p:nvSpPr>
          <p:cNvPr id="9" name="Prostokąt 8"/>
          <p:cNvSpPr/>
          <p:nvPr/>
        </p:nvSpPr>
        <p:spPr>
          <a:xfrm>
            <a:off x="1115616" y="6597352"/>
            <a:ext cx="6984776" cy="246221"/>
          </a:xfrm>
          <a:prstGeom prst="rect">
            <a:avLst/>
          </a:prstGeom>
        </p:spPr>
        <p:txBody>
          <a:bodyPr wrap="square">
            <a:spAutoFit/>
          </a:bodyPr>
          <a:lstStyle/>
          <a:p>
            <a:pPr algn="ctr" fontAlgn="auto">
              <a:spcBef>
                <a:spcPts val="0"/>
              </a:spcBef>
              <a:spcAft>
                <a:spcPts val="0"/>
              </a:spcAft>
            </a:pPr>
            <a:r>
              <a:rPr lang="pl-PL" sz="1000" b="1" dirty="0">
                <a:solidFill>
                  <a:prstClr val="black"/>
                </a:solidFill>
                <a:latin typeface="Calibri"/>
              </a:rPr>
              <a:t>Projekt współfinansowany przez Unię Europejską z Europejskiego Funduszu Rozwoju Regionalnego 2007-2013</a:t>
            </a:r>
          </a:p>
        </p:txBody>
      </p:sp>
      <p:sp>
        <p:nvSpPr>
          <p:cNvPr id="10" name="pole tekstowe 9"/>
          <p:cNvSpPr txBox="1"/>
          <p:nvPr/>
        </p:nvSpPr>
        <p:spPr>
          <a:xfrm>
            <a:off x="359025" y="548680"/>
            <a:ext cx="8784975" cy="769441"/>
          </a:xfrm>
          <a:prstGeom prst="rect">
            <a:avLst/>
          </a:prstGeom>
          <a:noFill/>
        </p:spPr>
        <p:txBody>
          <a:bodyPr wrap="square" rtlCol="0">
            <a:spAutoFit/>
          </a:bodyPr>
          <a:lstStyle/>
          <a:p>
            <a:pPr algn="ctr" fontAlgn="auto">
              <a:spcBef>
                <a:spcPts val="0"/>
              </a:spcBef>
              <a:spcAft>
                <a:spcPts val="0"/>
              </a:spcAft>
            </a:pPr>
            <a:r>
              <a:rPr lang="pl-PL" sz="4400" b="1" dirty="0">
                <a:solidFill>
                  <a:prstClr val="black"/>
                </a:solidFill>
                <a:latin typeface="Calibri"/>
              </a:rPr>
              <a:t>PRZYSTANIE WODNE</a:t>
            </a:r>
          </a:p>
        </p:txBody>
      </p:sp>
      <p:pic>
        <p:nvPicPr>
          <p:cNvPr id="19460" name="Picture 4" descr="C:\Documents and Settings\czarnecka.d\Pulpit\zdjecia most i PODWwG\Zdjęcia PODWwG 15-05-2012\SG 6.JPG"/>
          <p:cNvPicPr>
            <a:picLocks noChangeAspect="1" noChangeArrowheads="1"/>
          </p:cNvPicPr>
          <p:nvPr/>
        </p:nvPicPr>
        <p:blipFill>
          <a:blip r:embed="rId7" cstate="print"/>
          <a:srcRect/>
          <a:stretch>
            <a:fillRect/>
          </a:stretch>
        </p:blipFill>
        <p:spPr bwMode="auto">
          <a:xfrm rot="21201007">
            <a:off x="481727" y="3714111"/>
            <a:ext cx="2328258" cy="1746194"/>
          </a:xfrm>
          <a:prstGeom prst="rect">
            <a:avLst/>
          </a:prstGeom>
          <a:noFill/>
          <a:effectLst>
            <a:glow rad="63500">
              <a:schemeClr val="accent1">
                <a:satMod val="175000"/>
                <a:alpha val="40000"/>
              </a:schemeClr>
            </a:glow>
          </a:effectLst>
          <a:scene3d>
            <a:camera prst="orthographicFront"/>
            <a:lightRig rig="threePt" dir="t"/>
          </a:scene3d>
          <a:sp3d>
            <a:bevelT w="152400" h="50800" prst="softRound"/>
          </a:sp3d>
        </p:spPr>
      </p:pic>
      <p:pic>
        <p:nvPicPr>
          <p:cNvPr id="19461" name="Picture 5" descr="C:\Documents and Settings\czarnecka.d\Pulpit\zdjecia most i PODWwG\Zdjęcia PODWwG 15-05-2012\SG 8.JPG"/>
          <p:cNvPicPr>
            <a:picLocks noChangeAspect="1" noChangeArrowheads="1"/>
          </p:cNvPicPr>
          <p:nvPr/>
        </p:nvPicPr>
        <p:blipFill>
          <a:blip r:embed="rId8" cstate="print"/>
          <a:srcRect/>
          <a:stretch>
            <a:fillRect/>
          </a:stretch>
        </p:blipFill>
        <p:spPr bwMode="auto">
          <a:xfrm rot="20879685">
            <a:off x="313009" y="1993560"/>
            <a:ext cx="2304256" cy="1728192"/>
          </a:xfrm>
          <a:prstGeom prst="rect">
            <a:avLst/>
          </a:prstGeom>
          <a:noFill/>
          <a:effectLst>
            <a:glow rad="63500">
              <a:schemeClr val="accent1">
                <a:satMod val="175000"/>
                <a:alpha val="40000"/>
              </a:schemeClr>
            </a:glow>
          </a:effectLst>
          <a:scene3d>
            <a:camera prst="orthographicFront"/>
            <a:lightRig rig="threePt" dir="t"/>
          </a:scene3d>
          <a:sp3d>
            <a:bevelT w="152400" h="50800" prst="softRound"/>
          </a:sp3d>
        </p:spPr>
      </p:pic>
      <p:pic>
        <p:nvPicPr>
          <p:cNvPr id="19463" name="Picture 7" descr="C:\Documents and Settings\czarnecka.d\Pulpit\zdjecia most i PODWwG\Zdjęcia PODWwG 15-05-2012\T 5.JPG"/>
          <p:cNvPicPr>
            <a:picLocks noChangeAspect="1" noChangeArrowheads="1"/>
          </p:cNvPicPr>
          <p:nvPr/>
        </p:nvPicPr>
        <p:blipFill>
          <a:blip r:embed="rId9" cstate="print"/>
          <a:srcRect/>
          <a:stretch>
            <a:fillRect/>
          </a:stretch>
        </p:blipFill>
        <p:spPr bwMode="auto">
          <a:xfrm>
            <a:off x="3285292" y="2132856"/>
            <a:ext cx="2366828" cy="1775121"/>
          </a:xfrm>
          <a:prstGeom prst="rect">
            <a:avLst/>
          </a:prstGeom>
          <a:noFill/>
          <a:effectLst>
            <a:glow rad="63500">
              <a:schemeClr val="accent1">
                <a:satMod val="175000"/>
                <a:alpha val="40000"/>
              </a:schemeClr>
            </a:glow>
          </a:effectLst>
          <a:scene3d>
            <a:camera prst="orthographicFront"/>
            <a:lightRig rig="threePt" dir="t"/>
          </a:scene3d>
          <a:sp3d>
            <a:bevelT w="152400" h="50800" prst="softRound"/>
          </a:sp3d>
        </p:spPr>
      </p:pic>
      <p:pic>
        <p:nvPicPr>
          <p:cNvPr id="19464" name="Picture 8" descr="C:\Documents and Settings\czarnecka.d\Pulpit\zdjecia most i PODWwG\Zdjęcia PODWwG 15-05-2012\ZK 5.JPG"/>
          <p:cNvPicPr>
            <a:picLocks noChangeAspect="1" noChangeArrowheads="1"/>
          </p:cNvPicPr>
          <p:nvPr/>
        </p:nvPicPr>
        <p:blipFill>
          <a:blip r:embed="rId10" cstate="print"/>
          <a:srcRect/>
          <a:stretch>
            <a:fillRect/>
          </a:stretch>
        </p:blipFill>
        <p:spPr bwMode="auto">
          <a:xfrm>
            <a:off x="6340514" y="3840505"/>
            <a:ext cx="2382410" cy="1786808"/>
          </a:xfrm>
          <a:prstGeom prst="rect">
            <a:avLst/>
          </a:prstGeom>
          <a:noFill/>
          <a:effectLst>
            <a:glow rad="63500">
              <a:schemeClr val="accent1">
                <a:satMod val="175000"/>
                <a:alpha val="40000"/>
              </a:schemeClr>
            </a:glow>
          </a:effectLst>
          <a:scene3d>
            <a:camera prst="orthographicFront"/>
            <a:lightRig rig="threePt" dir="t"/>
          </a:scene3d>
          <a:sp3d>
            <a:bevelT w="152400" h="50800" prst="softRound"/>
          </a:sp3d>
        </p:spPr>
      </p:pic>
      <p:pic>
        <p:nvPicPr>
          <p:cNvPr id="19465" name="Picture 9" descr="C:\Documents and Settings\czarnecka.d\Pulpit\zdjecia most i PODWwG\Zdjęcia PODWwG 15-05-2012\ZK 6.JPG"/>
          <p:cNvPicPr>
            <a:picLocks noChangeAspect="1" noChangeArrowheads="1"/>
          </p:cNvPicPr>
          <p:nvPr/>
        </p:nvPicPr>
        <p:blipFill>
          <a:blip r:embed="rId11" cstate="print"/>
          <a:srcRect/>
          <a:stretch>
            <a:fillRect/>
          </a:stretch>
        </p:blipFill>
        <p:spPr bwMode="auto">
          <a:xfrm rot="890887">
            <a:off x="6415444" y="2045465"/>
            <a:ext cx="2358408" cy="1768806"/>
          </a:xfrm>
          <a:prstGeom prst="rect">
            <a:avLst/>
          </a:prstGeom>
          <a:noFill/>
          <a:effectLst>
            <a:glow rad="63500">
              <a:schemeClr val="accent1">
                <a:satMod val="175000"/>
                <a:alpha val="40000"/>
              </a:schemeClr>
            </a:glow>
          </a:effectLst>
          <a:scene3d>
            <a:camera prst="orthographicFront"/>
            <a:lightRig rig="threePt" dir="t"/>
          </a:scene3d>
          <a:sp3d>
            <a:bevelT w="152400" h="50800" prst="softRound"/>
          </a:sp3d>
        </p:spPr>
      </p:pic>
      <p:sp>
        <p:nvSpPr>
          <p:cNvPr id="19" name="pole tekstowe 18"/>
          <p:cNvSpPr txBox="1"/>
          <p:nvPr/>
        </p:nvSpPr>
        <p:spPr>
          <a:xfrm>
            <a:off x="251520" y="1556792"/>
            <a:ext cx="1968168" cy="369332"/>
          </a:xfrm>
          <a:prstGeom prst="rect">
            <a:avLst/>
          </a:prstGeom>
          <a:solidFill>
            <a:srgbClr val="FF0000"/>
          </a:solidFill>
          <a:effectLst>
            <a:glow rad="63500">
              <a:schemeClr val="accent1">
                <a:satMod val="175000"/>
                <a:alpha val="40000"/>
              </a:schemeClr>
            </a:glow>
          </a:effectLst>
        </p:spPr>
        <p:txBody>
          <a:bodyPr wrap="none" rtlCol="0">
            <a:spAutoFit/>
          </a:bodyPr>
          <a:lstStyle/>
          <a:p>
            <a:pPr fontAlgn="auto">
              <a:spcBef>
                <a:spcPts val="0"/>
              </a:spcBef>
              <a:spcAft>
                <a:spcPts val="0"/>
              </a:spcAft>
            </a:pPr>
            <a:r>
              <a:rPr lang="pl-PL" b="1" dirty="0">
                <a:solidFill>
                  <a:prstClr val="black"/>
                </a:solidFill>
                <a:latin typeface="Calibri"/>
              </a:rPr>
              <a:t>SIENNA GROBRA II</a:t>
            </a:r>
          </a:p>
        </p:txBody>
      </p:sp>
      <p:sp>
        <p:nvSpPr>
          <p:cNvPr id="20" name="pole tekstowe 19"/>
          <p:cNvSpPr txBox="1"/>
          <p:nvPr/>
        </p:nvSpPr>
        <p:spPr>
          <a:xfrm>
            <a:off x="3851920" y="1628800"/>
            <a:ext cx="887872" cy="369332"/>
          </a:xfrm>
          <a:prstGeom prst="rect">
            <a:avLst/>
          </a:prstGeom>
          <a:solidFill>
            <a:srgbClr val="FF0000"/>
          </a:solidFill>
          <a:effectLst>
            <a:glow rad="63500">
              <a:schemeClr val="accent1">
                <a:satMod val="175000"/>
                <a:alpha val="40000"/>
              </a:schemeClr>
            </a:glow>
          </a:effectLst>
        </p:spPr>
        <p:txBody>
          <a:bodyPr wrap="none" rtlCol="0">
            <a:spAutoFit/>
          </a:bodyPr>
          <a:lstStyle/>
          <a:p>
            <a:pPr algn="ctr" fontAlgn="auto">
              <a:spcBef>
                <a:spcPts val="0"/>
              </a:spcBef>
              <a:spcAft>
                <a:spcPts val="0"/>
              </a:spcAft>
            </a:pPr>
            <a:r>
              <a:rPr lang="pl-PL" b="1" dirty="0">
                <a:solidFill>
                  <a:prstClr val="black"/>
                </a:solidFill>
                <a:latin typeface="Calibri"/>
              </a:rPr>
              <a:t>TAMKA</a:t>
            </a:r>
          </a:p>
        </p:txBody>
      </p:sp>
      <p:sp>
        <p:nvSpPr>
          <p:cNvPr id="22" name="pole tekstowe 21"/>
          <p:cNvSpPr txBox="1"/>
          <p:nvPr/>
        </p:nvSpPr>
        <p:spPr>
          <a:xfrm>
            <a:off x="7092280" y="1628800"/>
            <a:ext cx="1210588" cy="369332"/>
          </a:xfrm>
          <a:prstGeom prst="rect">
            <a:avLst/>
          </a:prstGeom>
          <a:solidFill>
            <a:srgbClr val="FF0000"/>
          </a:solidFill>
          <a:effectLst>
            <a:glow rad="63500">
              <a:schemeClr val="accent1">
                <a:satMod val="175000"/>
                <a:alpha val="40000"/>
              </a:schemeClr>
            </a:glow>
          </a:effectLst>
        </p:spPr>
        <p:txBody>
          <a:bodyPr wrap="none" rtlCol="0">
            <a:spAutoFit/>
          </a:bodyPr>
          <a:lstStyle/>
          <a:p>
            <a:pPr algn="r" fontAlgn="auto">
              <a:spcBef>
                <a:spcPts val="0"/>
              </a:spcBef>
              <a:spcAft>
                <a:spcPts val="0"/>
              </a:spcAft>
            </a:pPr>
            <a:r>
              <a:rPr lang="pl-PL" b="1" dirty="0">
                <a:solidFill>
                  <a:prstClr val="black"/>
                </a:solidFill>
                <a:latin typeface="Calibri"/>
              </a:rPr>
              <a:t>ŻABI KRUK</a:t>
            </a:r>
          </a:p>
        </p:txBody>
      </p:sp>
      <p:pic>
        <p:nvPicPr>
          <p:cNvPr id="19462" name="Picture 6" descr="C:\Documents and Settings\czarnecka.d\Pulpit\zdjecia most i PODWwG\Zdjęcia PODWwG 15-05-2012\T 10.JPG"/>
          <p:cNvPicPr>
            <a:picLocks noChangeAspect="1" noChangeArrowheads="1"/>
          </p:cNvPicPr>
          <p:nvPr/>
        </p:nvPicPr>
        <p:blipFill>
          <a:blip r:embed="rId12" cstate="print"/>
          <a:srcRect/>
          <a:stretch>
            <a:fillRect/>
          </a:stretch>
        </p:blipFill>
        <p:spPr bwMode="auto">
          <a:xfrm rot="479000">
            <a:off x="3389235" y="3802982"/>
            <a:ext cx="2400266" cy="1800200"/>
          </a:xfrm>
          <a:prstGeom prst="rect">
            <a:avLst/>
          </a:prstGeom>
          <a:noFill/>
          <a:effectLst>
            <a:glow rad="63500">
              <a:schemeClr val="accent1">
                <a:satMod val="175000"/>
                <a:alpha val="40000"/>
              </a:schemeClr>
            </a:glow>
          </a:effectLst>
          <a:scene3d>
            <a:camera prst="orthographicFront"/>
            <a:lightRig rig="threePt" dir="t"/>
          </a:scene3d>
          <a:sp3d>
            <a:bevelT w="152400" h="50800" prst="softRound"/>
          </a:sp3d>
        </p:spPr>
      </p:pic>
    </p:spTree>
    <p:extLst>
      <p:ext uri="{BB962C8B-B14F-4D97-AF65-F5344CB8AC3E}">
        <p14:creationId xmlns:p14="http://schemas.microsoft.com/office/powerpoint/2010/main" val="5672929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0" descr="C:\Documents and Settings\czarnecka.d\Pulpit\zdjecia most i PODWwG\2012.03.21 zdjecia z lokalizacji WL, TR, SG, ZM,\2012.03.21 031.jpg"/>
          <p:cNvPicPr>
            <a:picLocks noChangeAspect="1" noChangeArrowheads="1"/>
          </p:cNvPicPr>
          <p:nvPr/>
        </p:nvPicPr>
        <p:blipFill>
          <a:blip r:embed="rId2" cstate="print"/>
          <a:srcRect/>
          <a:stretch>
            <a:fillRect/>
          </a:stretch>
        </p:blipFill>
        <p:spPr bwMode="auto">
          <a:xfrm>
            <a:off x="2123728" y="2996952"/>
            <a:ext cx="1944216" cy="1458079"/>
          </a:xfrm>
          <a:prstGeom prst="rect">
            <a:avLst/>
          </a:prstGeom>
          <a:noFill/>
          <a:scene3d>
            <a:camera prst="orthographicFront"/>
            <a:lightRig rig="threePt" dir="t"/>
          </a:scene3d>
          <a:sp3d>
            <a:bevelT w="152400" h="50800" prst="softRound"/>
          </a:sp3d>
        </p:spPr>
      </p:pic>
      <p:pic>
        <p:nvPicPr>
          <p:cNvPr id="28" name="Picture 3" descr="C:\Documents and Settings\czarnecka.d\Pulpit\Marcin MRR 3-06-11\P1020622.JPG"/>
          <p:cNvPicPr>
            <a:picLocks noChangeAspect="1" noChangeArrowheads="1"/>
          </p:cNvPicPr>
          <p:nvPr/>
        </p:nvPicPr>
        <p:blipFill>
          <a:blip r:embed="rId3" cstate="print"/>
          <a:srcRect/>
          <a:stretch>
            <a:fillRect/>
          </a:stretch>
        </p:blipFill>
        <p:spPr bwMode="auto">
          <a:xfrm>
            <a:off x="3563889" y="4221088"/>
            <a:ext cx="2181690" cy="1602178"/>
          </a:xfrm>
          <a:prstGeom prst="rect">
            <a:avLst/>
          </a:prstGeom>
          <a:noFill/>
          <a:ln w="12700">
            <a:solidFill>
              <a:schemeClr val="tx2">
                <a:lumMod val="40000"/>
                <a:lumOff val="60000"/>
              </a:schemeClr>
            </a:solidFill>
          </a:ln>
          <a:scene3d>
            <a:camera prst="orthographicFront"/>
            <a:lightRig rig="threePt" dir="t"/>
          </a:scene3d>
          <a:sp3d>
            <a:bevelT w="152400" h="50800" prst="softRound"/>
          </a:sp3d>
        </p:spPr>
      </p:pic>
      <p:grpSp>
        <p:nvGrpSpPr>
          <p:cNvPr id="2" name="Group 3"/>
          <p:cNvGrpSpPr/>
          <p:nvPr/>
        </p:nvGrpSpPr>
        <p:grpSpPr>
          <a:xfrm>
            <a:off x="3059116" y="6021288"/>
            <a:ext cx="2952743" cy="503230"/>
            <a:chOff x="3059116" y="6165854"/>
            <a:chExt cx="2952743" cy="503230"/>
          </a:xfrm>
        </p:grpSpPr>
        <p:pic>
          <p:nvPicPr>
            <p:cNvPr id="3" name="Obraz 4" descr="logo_new"/>
            <p:cNvPicPr>
              <a:picLocks noChangeAspect="1"/>
            </p:cNvPicPr>
            <p:nvPr/>
          </p:nvPicPr>
          <p:blipFill>
            <a:blip r:embed="rId4" cstate="print"/>
            <a:srcRect/>
            <a:stretch>
              <a:fillRect/>
            </a:stretch>
          </p:blipFill>
          <p:spPr>
            <a:xfrm>
              <a:off x="4428366" y="6454054"/>
              <a:ext cx="251496" cy="215030"/>
            </a:xfrm>
            <a:prstGeom prst="rect">
              <a:avLst/>
            </a:prstGeom>
            <a:noFill/>
            <a:ln>
              <a:noFill/>
            </a:ln>
          </p:spPr>
        </p:pic>
        <p:grpSp>
          <p:nvGrpSpPr>
            <p:cNvPr id="4" name="Group 5"/>
            <p:cNvGrpSpPr/>
            <p:nvPr/>
          </p:nvGrpSpPr>
          <p:grpSpPr>
            <a:xfrm>
              <a:off x="3059116" y="6165854"/>
              <a:ext cx="2952743" cy="286710"/>
              <a:chOff x="3059116" y="6165854"/>
              <a:chExt cx="2952743" cy="286710"/>
            </a:xfrm>
          </p:grpSpPr>
          <p:pic>
            <p:nvPicPr>
              <p:cNvPr id="5" name="Obraz 2"/>
              <p:cNvPicPr>
                <a:picLocks noChangeAspect="1"/>
              </p:cNvPicPr>
              <p:nvPr/>
            </p:nvPicPr>
            <p:blipFill>
              <a:blip r:embed="rId5" cstate="print"/>
              <a:srcRect/>
              <a:stretch>
                <a:fillRect/>
              </a:stretch>
            </p:blipFill>
            <p:spPr>
              <a:xfrm>
                <a:off x="3059116" y="6165854"/>
                <a:ext cx="815032" cy="286710"/>
              </a:xfrm>
              <a:prstGeom prst="rect">
                <a:avLst/>
              </a:prstGeom>
              <a:noFill/>
              <a:ln>
                <a:noFill/>
              </a:ln>
            </p:spPr>
          </p:pic>
          <p:pic>
            <p:nvPicPr>
              <p:cNvPr id="6" name="Obraz 4" descr="Gdansk"/>
              <p:cNvPicPr>
                <a:picLocks noChangeAspect="1"/>
              </p:cNvPicPr>
              <p:nvPr/>
            </p:nvPicPr>
            <p:blipFill>
              <a:blip r:embed="rId6" cstate="print"/>
              <a:srcRect/>
              <a:stretch>
                <a:fillRect/>
              </a:stretch>
            </p:blipFill>
            <p:spPr>
              <a:xfrm>
                <a:off x="4023177" y="6210650"/>
                <a:ext cx="232248" cy="183675"/>
              </a:xfrm>
              <a:prstGeom prst="rect">
                <a:avLst/>
              </a:prstGeom>
              <a:noFill/>
              <a:ln>
                <a:noFill/>
              </a:ln>
            </p:spPr>
          </p:pic>
          <p:pic>
            <p:nvPicPr>
              <p:cNvPr id="7" name="Obraz 5" descr="mhmg3"/>
              <p:cNvPicPr>
                <a:picLocks noChangeAspect="1"/>
              </p:cNvPicPr>
              <p:nvPr/>
            </p:nvPicPr>
            <p:blipFill>
              <a:blip r:embed="rId7" cstate="print"/>
              <a:srcRect/>
              <a:stretch>
                <a:fillRect/>
              </a:stretch>
            </p:blipFill>
            <p:spPr>
              <a:xfrm>
                <a:off x="4428366" y="6210650"/>
                <a:ext cx="558259" cy="183675"/>
              </a:xfrm>
              <a:prstGeom prst="rect">
                <a:avLst/>
              </a:prstGeom>
              <a:noFill/>
              <a:ln>
                <a:noFill/>
              </a:ln>
            </p:spPr>
          </p:pic>
          <p:pic>
            <p:nvPicPr>
              <p:cNvPr id="8" name="Obraz 3" descr="UE+EFRR_L-kolor"/>
              <p:cNvPicPr>
                <a:picLocks noChangeAspect="1"/>
              </p:cNvPicPr>
              <p:nvPr/>
            </p:nvPicPr>
            <p:blipFill>
              <a:blip r:embed="rId8" cstate="print"/>
              <a:srcRect/>
              <a:stretch>
                <a:fillRect/>
              </a:stretch>
            </p:blipFill>
            <p:spPr>
              <a:xfrm>
                <a:off x="5154911" y="6174806"/>
                <a:ext cx="856948" cy="277749"/>
              </a:xfrm>
              <a:prstGeom prst="rect">
                <a:avLst/>
              </a:prstGeom>
              <a:noFill/>
              <a:ln>
                <a:noFill/>
              </a:ln>
            </p:spPr>
          </p:pic>
        </p:grpSp>
      </p:grpSp>
      <p:sp>
        <p:nvSpPr>
          <p:cNvPr id="9" name="Prostokąt 8"/>
          <p:cNvSpPr/>
          <p:nvPr/>
        </p:nvSpPr>
        <p:spPr>
          <a:xfrm>
            <a:off x="1115616" y="6597352"/>
            <a:ext cx="6984776" cy="246221"/>
          </a:xfrm>
          <a:prstGeom prst="rect">
            <a:avLst/>
          </a:prstGeom>
        </p:spPr>
        <p:txBody>
          <a:bodyPr wrap="square">
            <a:spAutoFit/>
          </a:bodyPr>
          <a:lstStyle/>
          <a:p>
            <a:pPr algn="ctr" fontAlgn="auto">
              <a:spcBef>
                <a:spcPts val="0"/>
              </a:spcBef>
              <a:spcAft>
                <a:spcPts val="0"/>
              </a:spcAft>
            </a:pPr>
            <a:r>
              <a:rPr lang="pl-PL" sz="1000" b="1" dirty="0">
                <a:solidFill>
                  <a:prstClr val="black"/>
                </a:solidFill>
                <a:latin typeface="Calibri"/>
              </a:rPr>
              <a:t>Projekt współfinansowany przez Unię Europejską z Europejskiego Funduszu Rozwoju Regionalnego 2007-2013</a:t>
            </a:r>
          </a:p>
        </p:txBody>
      </p:sp>
      <p:sp>
        <p:nvSpPr>
          <p:cNvPr id="10" name="pole tekstowe 9"/>
          <p:cNvSpPr txBox="1"/>
          <p:nvPr/>
        </p:nvSpPr>
        <p:spPr>
          <a:xfrm>
            <a:off x="179513" y="620688"/>
            <a:ext cx="8784975" cy="769441"/>
          </a:xfrm>
          <a:prstGeom prst="rect">
            <a:avLst/>
          </a:prstGeom>
          <a:noFill/>
        </p:spPr>
        <p:txBody>
          <a:bodyPr wrap="square" rtlCol="0">
            <a:spAutoFit/>
          </a:bodyPr>
          <a:lstStyle/>
          <a:p>
            <a:pPr algn="ctr" fontAlgn="auto">
              <a:spcBef>
                <a:spcPts val="0"/>
              </a:spcBef>
              <a:spcAft>
                <a:spcPts val="0"/>
              </a:spcAft>
            </a:pPr>
            <a:r>
              <a:rPr lang="pl-PL" sz="4400" b="1" dirty="0">
                <a:solidFill>
                  <a:prstClr val="black"/>
                </a:solidFill>
                <a:latin typeface="Calibri"/>
              </a:rPr>
              <a:t>PRZYSTANKI TRAMWAJU WODNEGO</a:t>
            </a:r>
          </a:p>
        </p:txBody>
      </p:sp>
      <p:pic>
        <p:nvPicPr>
          <p:cNvPr id="19458" name="Picture 2" descr="C:\Documents and Settings\czarnecka.d\Pulpit\zdjecia most i PODWwG\Zdjęcia PODWwG 15-05-2012\S 3.JPG"/>
          <p:cNvPicPr>
            <a:picLocks noChangeAspect="1" noChangeArrowheads="1"/>
          </p:cNvPicPr>
          <p:nvPr/>
        </p:nvPicPr>
        <p:blipFill>
          <a:blip r:embed="rId9" cstate="print"/>
          <a:srcRect/>
          <a:stretch>
            <a:fillRect/>
          </a:stretch>
        </p:blipFill>
        <p:spPr bwMode="auto">
          <a:xfrm rot="21026400">
            <a:off x="364272" y="1543647"/>
            <a:ext cx="2037582" cy="1528187"/>
          </a:xfrm>
          <a:prstGeom prst="rect">
            <a:avLst/>
          </a:prstGeom>
          <a:noFill/>
          <a:scene3d>
            <a:camera prst="orthographicFront"/>
            <a:lightRig rig="threePt" dir="t"/>
          </a:scene3d>
          <a:sp3d>
            <a:bevelT w="152400" h="50800" prst="softRound"/>
          </a:sp3d>
        </p:spPr>
      </p:pic>
      <p:pic>
        <p:nvPicPr>
          <p:cNvPr id="19459" name="Picture 3" descr="C:\Documents and Settings\czarnecka.d\Pulpit\zdjecia most i PODWwG\Zdjęcia PODWwG 15-05-2012\TW 2.JPG"/>
          <p:cNvPicPr>
            <a:picLocks noChangeAspect="1" noChangeArrowheads="1"/>
          </p:cNvPicPr>
          <p:nvPr/>
        </p:nvPicPr>
        <p:blipFill>
          <a:blip r:embed="rId10" cstate="print"/>
          <a:srcRect/>
          <a:stretch>
            <a:fillRect/>
          </a:stretch>
        </p:blipFill>
        <p:spPr bwMode="auto">
          <a:xfrm>
            <a:off x="3491880" y="1484784"/>
            <a:ext cx="2232248" cy="1674186"/>
          </a:xfrm>
          <a:prstGeom prst="rect">
            <a:avLst/>
          </a:prstGeom>
          <a:noFill/>
          <a:scene3d>
            <a:camera prst="orthographicFront"/>
            <a:lightRig rig="threePt" dir="t"/>
          </a:scene3d>
          <a:sp3d>
            <a:bevelT w="152400" h="50800" prst="softRound"/>
          </a:sp3d>
        </p:spPr>
      </p:pic>
      <p:pic>
        <p:nvPicPr>
          <p:cNvPr id="19461" name="Picture 5" descr="C:\Documents and Settings\czarnecka.d\Pulpit\zdjecia most i PODWwG\Zdjęcia PODWwG 15-05-2012\ZK 2.JPG"/>
          <p:cNvPicPr>
            <a:picLocks noChangeAspect="1" noChangeArrowheads="1"/>
          </p:cNvPicPr>
          <p:nvPr/>
        </p:nvPicPr>
        <p:blipFill>
          <a:blip r:embed="rId11" cstate="print"/>
          <a:srcRect/>
          <a:stretch>
            <a:fillRect/>
          </a:stretch>
        </p:blipFill>
        <p:spPr bwMode="auto">
          <a:xfrm rot="818652">
            <a:off x="407956" y="3929312"/>
            <a:ext cx="2104060" cy="1578045"/>
          </a:xfrm>
          <a:prstGeom prst="rect">
            <a:avLst/>
          </a:prstGeom>
          <a:noFill/>
          <a:scene3d>
            <a:camera prst="orthographicFront"/>
            <a:lightRig rig="threePt" dir="t"/>
          </a:scene3d>
          <a:sp3d>
            <a:bevelT w="152400" h="50800" prst="softRound"/>
          </a:sp3d>
        </p:spPr>
      </p:pic>
      <p:sp>
        <p:nvSpPr>
          <p:cNvPr id="15" name="pole tekstowe 14"/>
          <p:cNvSpPr txBox="1"/>
          <p:nvPr/>
        </p:nvSpPr>
        <p:spPr>
          <a:xfrm>
            <a:off x="308330" y="5157192"/>
            <a:ext cx="1096967" cy="338554"/>
          </a:xfrm>
          <a:prstGeom prst="rect">
            <a:avLst/>
          </a:prstGeom>
          <a:solidFill>
            <a:srgbClr val="FF0000"/>
          </a:solidFill>
          <a:effectLst>
            <a:glow rad="63500">
              <a:schemeClr val="accent1">
                <a:satMod val="175000"/>
                <a:alpha val="40000"/>
              </a:schemeClr>
            </a:glow>
          </a:effectLst>
        </p:spPr>
        <p:txBody>
          <a:bodyPr wrap="none" rtlCol="0">
            <a:spAutoFit/>
          </a:bodyPr>
          <a:lstStyle/>
          <a:p>
            <a:pPr algn="ctr" fontAlgn="auto">
              <a:spcBef>
                <a:spcPts val="0"/>
              </a:spcBef>
              <a:spcAft>
                <a:spcPts val="0"/>
              </a:spcAft>
            </a:pPr>
            <a:r>
              <a:rPr lang="pl-PL" sz="1600" b="1" dirty="0">
                <a:solidFill>
                  <a:prstClr val="black"/>
                </a:solidFill>
                <a:latin typeface="Calibri"/>
              </a:rPr>
              <a:t>ŻABI KRUK</a:t>
            </a:r>
          </a:p>
        </p:txBody>
      </p:sp>
      <p:sp>
        <p:nvSpPr>
          <p:cNvPr id="16" name="pole tekstowe 15"/>
          <p:cNvSpPr txBox="1"/>
          <p:nvPr/>
        </p:nvSpPr>
        <p:spPr>
          <a:xfrm>
            <a:off x="3453162" y="2708920"/>
            <a:ext cx="2261453" cy="338554"/>
          </a:xfrm>
          <a:prstGeom prst="rect">
            <a:avLst/>
          </a:prstGeom>
          <a:solidFill>
            <a:srgbClr val="FF0000"/>
          </a:solidFill>
          <a:effectLst>
            <a:glow rad="63500">
              <a:schemeClr val="accent1">
                <a:satMod val="175000"/>
                <a:alpha val="40000"/>
              </a:schemeClr>
            </a:glow>
          </a:effectLst>
        </p:spPr>
        <p:txBody>
          <a:bodyPr wrap="none" rtlCol="0">
            <a:spAutoFit/>
          </a:bodyPr>
          <a:lstStyle/>
          <a:p>
            <a:pPr algn="ctr" fontAlgn="auto">
              <a:spcBef>
                <a:spcPts val="0"/>
              </a:spcBef>
              <a:spcAft>
                <a:spcPts val="0"/>
              </a:spcAft>
            </a:pPr>
            <a:r>
              <a:rPr lang="pl-PL" sz="1600" b="1" dirty="0">
                <a:solidFill>
                  <a:prstClr val="black"/>
                </a:solidFill>
                <a:latin typeface="Calibri"/>
              </a:rPr>
              <a:t>TWIERDZA WISŁOUJŚCIE</a:t>
            </a:r>
          </a:p>
        </p:txBody>
      </p:sp>
      <p:sp>
        <p:nvSpPr>
          <p:cNvPr id="20" name="pole tekstowe 19"/>
          <p:cNvSpPr txBox="1"/>
          <p:nvPr/>
        </p:nvSpPr>
        <p:spPr>
          <a:xfrm>
            <a:off x="899592" y="2708920"/>
            <a:ext cx="701346" cy="338554"/>
          </a:xfrm>
          <a:prstGeom prst="rect">
            <a:avLst/>
          </a:prstGeom>
          <a:solidFill>
            <a:srgbClr val="FF0000"/>
          </a:solidFill>
          <a:effectLst>
            <a:glow rad="63500">
              <a:schemeClr val="accent1">
                <a:satMod val="175000"/>
                <a:alpha val="40000"/>
              </a:schemeClr>
            </a:glow>
          </a:effectLst>
        </p:spPr>
        <p:txBody>
          <a:bodyPr wrap="none" rtlCol="0">
            <a:spAutoFit/>
          </a:bodyPr>
          <a:lstStyle/>
          <a:p>
            <a:pPr algn="ctr" fontAlgn="auto">
              <a:spcBef>
                <a:spcPts val="0"/>
              </a:spcBef>
              <a:spcAft>
                <a:spcPts val="0"/>
              </a:spcAft>
            </a:pPr>
            <a:r>
              <a:rPr lang="pl-PL" sz="1600" b="1" dirty="0">
                <a:solidFill>
                  <a:prstClr val="black"/>
                </a:solidFill>
                <a:latin typeface="Calibri"/>
              </a:rPr>
              <a:t>STOGI</a:t>
            </a:r>
          </a:p>
        </p:txBody>
      </p:sp>
      <p:pic>
        <p:nvPicPr>
          <p:cNvPr id="19462" name="Picture 6" descr="C:\Documents and Settings\czarnecka.d\Pulpit\zdjecia most i PODWwG\Tamka 25.04.2012\Tamka 1.JPG"/>
          <p:cNvPicPr>
            <a:picLocks noChangeAspect="1" noChangeArrowheads="1"/>
          </p:cNvPicPr>
          <p:nvPr/>
        </p:nvPicPr>
        <p:blipFill>
          <a:blip r:embed="rId12" cstate="print"/>
          <a:srcRect/>
          <a:stretch>
            <a:fillRect/>
          </a:stretch>
        </p:blipFill>
        <p:spPr bwMode="auto">
          <a:xfrm rot="600256">
            <a:off x="6577308" y="1568448"/>
            <a:ext cx="1979712" cy="1484784"/>
          </a:xfrm>
          <a:prstGeom prst="rect">
            <a:avLst/>
          </a:prstGeom>
          <a:noFill/>
          <a:scene3d>
            <a:camera prst="orthographicFront"/>
            <a:lightRig rig="threePt" dir="t"/>
          </a:scene3d>
          <a:sp3d>
            <a:bevelT w="152400" h="50800" prst="softRound"/>
          </a:sp3d>
        </p:spPr>
      </p:pic>
      <p:pic>
        <p:nvPicPr>
          <p:cNvPr id="19464" name="Picture 8" descr="C:\Documents and Settings\czarnecka.d\Pulpit\zdjecia most i PODWwG\2012.03.21 zdjecia z lokalizacji WL, TR, SG, ZM,\2012.03.21 008.jpg"/>
          <p:cNvPicPr>
            <a:picLocks noChangeAspect="1" noChangeArrowheads="1"/>
          </p:cNvPicPr>
          <p:nvPr/>
        </p:nvPicPr>
        <p:blipFill>
          <a:blip r:embed="rId13" cstate="print"/>
          <a:srcRect/>
          <a:stretch>
            <a:fillRect/>
          </a:stretch>
        </p:blipFill>
        <p:spPr bwMode="auto">
          <a:xfrm rot="383211">
            <a:off x="7243534" y="3284984"/>
            <a:ext cx="1512082" cy="2016224"/>
          </a:xfrm>
          <a:prstGeom prst="rect">
            <a:avLst/>
          </a:prstGeom>
          <a:noFill/>
          <a:scene3d>
            <a:camera prst="orthographicFront"/>
            <a:lightRig rig="threePt" dir="t"/>
          </a:scene3d>
          <a:sp3d>
            <a:bevelT w="152400" h="50800" prst="softRound"/>
          </a:sp3d>
        </p:spPr>
      </p:pic>
      <p:pic>
        <p:nvPicPr>
          <p:cNvPr id="19465" name="Picture 9" descr="C:\Documents and Settings\czarnecka.d\Pulpit\zdjecia most i PODWwG\2012.03.21 zdjecia z lokalizacji WL, TR, SG, ZM,\2012.03.21 014.jpg"/>
          <p:cNvPicPr>
            <a:picLocks noChangeAspect="1" noChangeArrowheads="1"/>
          </p:cNvPicPr>
          <p:nvPr/>
        </p:nvPicPr>
        <p:blipFill>
          <a:blip r:embed="rId14" cstate="print"/>
          <a:srcRect/>
          <a:stretch>
            <a:fillRect/>
          </a:stretch>
        </p:blipFill>
        <p:spPr bwMode="auto">
          <a:xfrm>
            <a:off x="5222384" y="3068960"/>
            <a:ext cx="1824307" cy="1368152"/>
          </a:xfrm>
          <a:prstGeom prst="rect">
            <a:avLst/>
          </a:prstGeom>
          <a:noFill/>
          <a:scene3d>
            <a:camera prst="orthographicFront"/>
            <a:lightRig rig="threePt" dir="t"/>
          </a:scene3d>
          <a:sp3d>
            <a:bevelT w="152400" h="50800" prst="softRound"/>
          </a:sp3d>
        </p:spPr>
      </p:pic>
      <p:sp>
        <p:nvSpPr>
          <p:cNvPr id="19" name="pole tekstowe 18"/>
          <p:cNvSpPr txBox="1"/>
          <p:nvPr/>
        </p:nvSpPr>
        <p:spPr>
          <a:xfrm>
            <a:off x="7596336" y="2708920"/>
            <a:ext cx="811311" cy="338554"/>
          </a:xfrm>
          <a:prstGeom prst="rect">
            <a:avLst/>
          </a:prstGeom>
          <a:solidFill>
            <a:srgbClr val="FF0000"/>
          </a:solidFill>
          <a:effectLst>
            <a:glow rad="63500">
              <a:schemeClr val="accent1">
                <a:satMod val="175000"/>
                <a:alpha val="40000"/>
              </a:schemeClr>
            </a:glow>
          </a:effectLst>
        </p:spPr>
        <p:txBody>
          <a:bodyPr wrap="none" rtlCol="0">
            <a:spAutoFit/>
          </a:bodyPr>
          <a:lstStyle/>
          <a:p>
            <a:pPr algn="ctr" fontAlgn="auto">
              <a:spcBef>
                <a:spcPts val="0"/>
              </a:spcBef>
              <a:spcAft>
                <a:spcPts val="0"/>
              </a:spcAft>
            </a:pPr>
            <a:r>
              <a:rPr lang="pl-PL" sz="1600" b="1" dirty="0">
                <a:solidFill>
                  <a:prstClr val="black"/>
                </a:solidFill>
                <a:latin typeface="Calibri"/>
              </a:rPr>
              <a:t>TAMKA</a:t>
            </a:r>
          </a:p>
        </p:txBody>
      </p:sp>
      <p:sp>
        <p:nvSpPr>
          <p:cNvPr id="18" name="pole tekstowe 17"/>
          <p:cNvSpPr txBox="1"/>
          <p:nvPr/>
        </p:nvSpPr>
        <p:spPr>
          <a:xfrm>
            <a:off x="7236720" y="5157192"/>
            <a:ext cx="1463093" cy="338554"/>
          </a:xfrm>
          <a:prstGeom prst="rect">
            <a:avLst/>
          </a:prstGeom>
          <a:solidFill>
            <a:srgbClr val="FF0000"/>
          </a:solidFill>
          <a:effectLst>
            <a:glow rad="63500">
              <a:schemeClr val="accent1">
                <a:satMod val="175000"/>
                <a:alpha val="40000"/>
              </a:schemeClr>
            </a:glow>
          </a:effectLst>
        </p:spPr>
        <p:txBody>
          <a:bodyPr wrap="none" rtlCol="0">
            <a:spAutoFit/>
          </a:bodyPr>
          <a:lstStyle/>
          <a:p>
            <a:pPr algn="ctr" fontAlgn="auto">
              <a:spcBef>
                <a:spcPts val="0"/>
              </a:spcBef>
              <a:spcAft>
                <a:spcPts val="0"/>
              </a:spcAft>
            </a:pPr>
            <a:r>
              <a:rPr lang="pl-PL" sz="1600" b="1" dirty="0">
                <a:solidFill>
                  <a:prstClr val="black"/>
                </a:solidFill>
                <a:latin typeface="Calibri"/>
              </a:rPr>
              <a:t>ZIELONY MOST</a:t>
            </a:r>
          </a:p>
        </p:txBody>
      </p:sp>
      <p:sp>
        <p:nvSpPr>
          <p:cNvPr id="17" name="pole tekstowe 16"/>
          <p:cNvSpPr txBox="1"/>
          <p:nvPr/>
        </p:nvSpPr>
        <p:spPr>
          <a:xfrm>
            <a:off x="5862917" y="4293096"/>
            <a:ext cx="1262782" cy="338554"/>
          </a:xfrm>
          <a:prstGeom prst="rect">
            <a:avLst/>
          </a:prstGeom>
          <a:solidFill>
            <a:srgbClr val="FF0000"/>
          </a:solidFill>
          <a:effectLst>
            <a:glow rad="63500">
              <a:schemeClr val="accent1">
                <a:satMod val="175000"/>
                <a:alpha val="40000"/>
              </a:schemeClr>
            </a:glow>
          </a:effectLst>
        </p:spPr>
        <p:txBody>
          <a:bodyPr wrap="none" rtlCol="0">
            <a:spAutoFit/>
          </a:bodyPr>
          <a:lstStyle/>
          <a:p>
            <a:pPr algn="ctr" fontAlgn="auto">
              <a:spcBef>
                <a:spcPts val="0"/>
              </a:spcBef>
              <a:spcAft>
                <a:spcPts val="0"/>
              </a:spcAft>
            </a:pPr>
            <a:r>
              <a:rPr lang="pl-PL" sz="1600" b="1" dirty="0">
                <a:solidFill>
                  <a:prstClr val="black"/>
                </a:solidFill>
                <a:latin typeface="Calibri"/>
              </a:rPr>
              <a:t>TARG RYBNY</a:t>
            </a:r>
          </a:p>
        </p:txBody>
      </p:sp>
      <p:sp>
        <p:nvSpPr>
          <p:cNvPr id="27" name="pole tekstowe 26"/>
          <p:cNvSpPr txBox="1"/>
          <p:nvPr/>
        </p:nvSpPr>
        <p:spPr>
          <a:xfrm>
            <a:off x="2411760" y="4221088"/>
            <a:ext cx="1619867" cy="338554"/>
          </a:xfrm>
          <a:prstGeom prst="rect">
            <a:avLst/>
          </a:prstGeom>
          <a:solidFill>
            <a:srgbClr val="FF0000"/>
          </a:solidFill>
          <a:effectLst>
            <a:glow rad="63500">
              <a:schemeClr val="accent1">
                <a:satMod val="175000"/>
                <a:alpha val="40000"/>
              </a:schemeClr>
            </a:glow>
          </a:effectLst>
        </p:spPr>
        <p:txBody>
          <a:bodyPr wrap="none" rtlCol="0">
            <a:spAutoFit/>
          </a:bodyPr>
          <a:lstStyle/>
          <a:p>
            <a:pPr algn="ctr" fontAlgn="auto">
              <a:spcBef>
                <a:spcPts val="0"/>
              </a:spcBef>
              <a:spcAft>
                <a:spcPts val="0"/>
              </a:spcAft>
            </a:pPr>
            <a:r>
              <a:rPr lang="pl-PL" sz="1600" b="1" dirty="0">
                <a:solidFill>
                  <a:prstClr val="black"/>
                </a:solidFill>
                <a:latin typeface="Calibri"/>
              </a:rPr>
              <a:t>WIOSNY LUDÓW</a:t>
            </a:r>
          </a:p>
        </p:txBody>
      </p:sp>
      <p:sp>
        <p:nvSpPr>
          <p:cNvPr id="29" name="pole tekstowe 28"/>
          <p:cNvSpPr txBox="1"/>
          <p:nvPr/>
        </p:nvSpPr>
        <p:spPr>
          <a:xfrm>
            <a:off x="4747406" y="5445224"/>
            <a:ext cx="1488036" cy="338554"/>
          </a:xfrm>
          <a:prstGeom prst="rect">
            <a:avLst/>
          </a:prstGeom>
          <a:solidFill>
            <a:srgbClr val="FF0000"/>
          </a:solidFill>
          <a:effectLst>
            <a:glow rad="63500">
              <a:schemeClr val="accent1">
                <a:satMod val="175000"/>
                <a:alpha val="40000"/>
              </a:schemeClr>
            </a:glow>
          </a:effectLst>
        </p:spPr>
        <p:txBody>
          <a:bodyPr wrap="none" rtlCol="0">
            <a:spAutoFit/>
          </a:bodyPr>
          <a:lstStyle/>
          <a:p>
            <a:pPr algn="ctr" fontAlgn="auto">
              <a:spcBef>
                <a:spcPts val="0"/>
              </a:spcBef>
              <a:spcAft>
                <a:spcPts val="0"/>
              </a:spcAft>
            </a:pPr>
            <a:r>
              <a:rPr lang="pl-PL" sz="1600" b="1" dirty="0">
                <a:solidFill>
                  <a:prstClr val="black"/>
                </a:solidFill>
                <a:latin typeface="Calibri"/>
              </a:rPr>
              <a:t>WESTERPLATTE</a:t>
            </a:r>
          </a:p>
        </p:txBody>
      </p:sp>
    </p:spTree>
    <p:extLst>
      <p:ext uri="{BB962C8B-B14F-4D97-AF65-F5344CB8AC3E}">
        <p14:creationId xmlns:p14="http://schemas.microsoft.com/office/powerpoint/2010/main" val="42652698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059116" y="6021288"/>
            <a:ext cx="2952743" cy="503230"/>
            <a:chOff x="3059116" y="6165854"/>
            <a:chExt cx="2952743" cy="503230"/>
          </a:xfrm>
        </p:grpSpPr>
        <p:pic>
          <p:nvPicPr>
            <p:cNvPr id="3" name="Obraz 4" descr="logo_new"/>
            <p:cNvPicPr>
              <a:picLocks noChangeAspect="1"/>
            </p:cNvPicPr>
            <p:nvPr/>
          </p:nvPicPr>
          <p:blipFill>
            <a:blip r:embed="rId2" cstate="print"/>
            <a:srcRect/>
            <a:stretch>
              <a:fillRect/>
            </a:stretch>
          </p:blipFill>
          <p:spPr>
            <a:xfrm>
              <a:off x="4428366" y="6454054"/>
              <a:ext cx="251496" cy="215030"/>
            </a:xfrm>
            <a:prstGeom prst="rect">
              <a:avLst/>
            </a:prstGeom>
            <a:noFill/>
            <a:ln>
              <a:noFill/>
            </a:ln>
          </p:spPr>
        </p:pic>
        <p:grpSp>
          <p:nvGrpSpPr>
            <p:cNvPr id="4" name="Group 5"/>
            <p:cNvGrpSpPr/>
            <p:nvPr/>
          </p:nvGrpSpPr>
          <p:grpSpPr>
            <a:xfrm>
              <a:off x="3059116" y="6165854"/>
              <a:ext cx="2952743" cy="286710"/>
              <a:chOff x="3059116" y="6165854"/>
              <a:chExt cx="2952743" cy="286710"/>
            </a:xfrm>
          </p:grpSpPr>
          <p:pic>
            <p:nvPicPr>
              <p:cNvPr id="5" name="Obraz 2"/>
              <p:cNvPicPr>
                <a:picLocks noChangeAspect="1"/>
              </p:cNvPicPr>
              <p:nvPr/>
            </p:nvPicPr>
            <p:blipFill>
              <a:blip r:embed="rId3" cstate="print"/>
              <a:srcRect/>
              <a:stretch>
                <a:fillRect/>
              </a:stretch>
            </p:blipFill>
            <p:spPr>
              <a:xfrm>
                <a:off x="3059116" y="6165854"/>
                <a:ext cx="815032" cy="286710"/>
              </a:xfrm>
              <a:prstGeom prst="rect">
                <a:avLst/>
              </a:prstGeom>
              <a:noFill/>
              <a:ln>
                <a:noFill/>
              </a:ln>
            </p:spPr>
          </p:pic>
          <p:pic>
            <p:nvPicPr>
              <p:cNvPr id="6" name="Obraz 4" descr="Gdansk"/>
              <p:cNvPicPr>
                <a:picLocks noChangeAspect="1"/>
              </p:cNvPicPr>
              <p:nvPr/>
            </p:nvPicPr>
            <p:blipFill>
              <a:blip r:embed="rId4" cstate="print"/>
              <a:srcRect/>
              <a:stretch>
                <a:fillRect/>
              </a:stretch>
            </p:blipFill>
            <p:spPr>
              <a:xfrm>
                <a:off x="4023177" y="6210650"/>
                <a:ext cx="232248" cy="183675"/>
              </a:xfrm>
              <a:prstGeom prst="rect">
                <a:avLst/>
              </a:prstGeom>
              <a:noFill/>
              <a:ln>
                <a:noFill/>
              </a:ln>
            </p:spPr>
          </p:pic>
          <p:pic>
            <p:nvPicPr>
              <p:cNvPr id="7" name="Obraz 5" descr="mhmg3"/>
              <p:cNvPicPr>
                <a:picLocks noChangeAspect="1"/>
              </p:cNvPicPr>
              <p:nvPr/>
            </p:nvPicPr>
            <p:blipFill>
              <a:blip r:embed="rId5" cstate="print"/>
              <a:srcRect/>
              <a:stretch>
                <a:fillRect/>
              </a:stretch>
            </p:blipFill>
            <p:spPr>
              <a:xfrm>
                <a:off x="4428366" y="6210650"/>
                <a:ext cx="558259" cy="183675"/>
              </a:xfrm>
              <a:prstGeom prst="rect">
                <a:avLst/>
              </a:prstGeom>
              <a:noFill/>
              <a:ln>
                <a:noFill/>
              </a:ln>
            </p:spPr>
          </p:pic>
          <p:pic>
            <p:nvPicPr>
              <p:cNvPr id="8" name="Obraz 3" descr="UE+EFRR_L-kolor"/>
              <p:cNvPicPr>
                <a:picLocks noChangeAspect="1"/>
              </p:cNvPicPr>
              <p:nvPr/>
            </p:nvPicPr>
            <p:blipFill>
              <a:blip r:embed="rId6" cstate="print"/>
              <a:srcRect/>
              <a:stretch>
                <a:fillRect/>
              </a:stretch>
            </p:blipFill>
            <p:spPr>
              <a:xfrm>
                <a:off x="5154911" y="6174806"/>
                <a:ext cx="856948" cy="277749"/>
              </a:xfrm>
              <a:prstGeom prst="rect">
                <a:avLst/>
              </a:prstGeom>
              <a:noFill/>
              <a:ln>
                <a:noFill/>
              </a:ln>
            </p:spPr>
          </p:pic>
        </p:grpSp>
      </p:grpSp>
      <p:sp>
        <p:nvSpPr>
          <p:cNvPr id="9" name="Prostokąt 8"/>
          <p:cNvSpPr/>
          <p:nvPr/>
        </p:nvSpPr>
        <p:spPr>
          <a:xfrm>
            <a:off x="1115616" y="6597352"/>
            <a:ext cx="6984776" cy="246221"/>
          </a:xfrm>
          <a:prstGeom prst="rect">
            <a:avLst/>
          </a:prstGeom>
        </p:spPr>
        <p:txBody>
          <a:bodyPr wrap="square">
            <a:spAutoFit/>
          </a:bodyPr>
          <a:lstStyle/>
          <a:p>
            <a:pPr algn="ctr" fontAlgn="auto">
              <a:spcBef>
                <a:spcPts val="0"/>
              </a:spcBef>
              <a:spcAft>
                <a:spcPts val="0"/>
              </a:spcAft>
            </a:pPr>
            <a:r>
              <a:rPr lang="pl-PL" sz="1000" b="1" dirty="0">
                <a:solidFill>
                  <a:prstClr val="black"/>
                </a:solidFill>
                <a:latin typeface="Calibri"/>
              </a:rPr>
              <a:t>Projekt współfinansowany przez Unię Europejską z Europejskiego Funduszu Rozwoju Regionalnego 2007-2013</a:t>
            </a:r>
          </a:p>
        </p:txBody>
      </p:sp>
      <p:sp>
        <p:nvSpPr>
          <p:cNvPr id="10" name="pole tekstowe 9"/>
          <p:cNvSpPr txBox="1"/>
          <p:nvPr/>
        </p:nvSpPr>
        <p:spPr>
          <a:xfrm>
            <a:off x="179513" y="620688"/>
            <a:ext cx="8784975" cy="769441"/>
          </a:xfrm>
          <a:prstGeom prst="rect">
            <a:avLst/>
          </a:prstGeom>
          <a:noFill/>
        </p:spPr>
        <p:txBody>
          <a:bodyPr wrap="square" rtlCol="0">
            <a:spAutoFit/>
          </a:bodyPr>
          <a:lstStyle/>
          <a:p>
            <a:pPr algn="ctr" fontAlgn="auto">
              <a:spcBef>
                <a:spcPts val="0"/>
              </a:spcBef>
              <a:spcAft>
                <a:spcPts val="0"/>
              </a:spcAft>
            </a:pPr>
            <a:r>
              <a:rPr lang="pl-PL" sz="4400" b="1" dirty="0">
                <a:solidFill>
                  <a:prstClr val="black"/>
                </a:solidFill>
                <a:latin typeface="Calibri"/>
              </a:rPr>
              <a:t>TRAMWAJ WODNY</a:t>
            </a:r>
          </a:p>
        </p:txBody>
      </p:sp>
      <p:pic>
        <p:nvPicPr>
          <p:cNvPr id="11" name="Obraz 10"/>
          <p:cNvPicPr/>
          <p:nvPr/>
        </p:nvPicPr>
        <p:blipFill>
          <a:blip r:embed="rId7" cstate="print"/>
          <a:srcRect l="41495" t="32360" r="861" b="24800"/>
          <a:stretch>
            <a:fillRect/>
          </a:stretch>
        </p:blipFill>
        <p:spPr bwMode="auto">
          <a:xfrm rot="512719">
            <a:off x="4804395" y="2664107"/>
            <a:ext cx="3656037" cy="1944216"/>
          </a:xfrm>
          <a:prstGeom prst="rect">
            <a:avLst/>
          </a:prstGeom>
          <a:noFill/>
          <a:ln w="9525">
            <a:noFill/>
            <a:miter lim="800000"/>
            <a:headEnd/>
            <a:tailEnd/>
          </a:ln>
          <a:effectLst>
            <a:glow rad="139700">
              <a:schemeClr val="accent1">
                <a:satMod val="175000"/>
                <a:alpha val="40000"/>
              </a:schemeClr>
            </a:glow>
          </a:effectLst>
        </p:spPr>
      </p:pic>
      <p:pic>
        <p:nvPicPr>
          <p:cNvPr id="12" name="Obraz 11" descr="C:\Users\niemczyk.a\Pictures\ddddddd.jpg"/>
          <p:cNvPicPr/>
          <p:nvPr/>
        </p:nvPicPr>
        <p:blipFill>
          <a:blip r:embed="rId8" cstate="print"/>
          <a:srcRect/>
          <a:stretch>
            <a:fillRect/>
          </a:stretch>
        </p:blipFill>
        <p:spPr bwMode="auto">
          <a:xfrm rot="21047160">
            <a:off x="827584" y="1628800"/>
            <a:ext cx="3312368" cy="2520280"/>
          </a:xfrm>
          <a:prstGeom prst="rect">
            <a:avLst/>
          </a:prstGeom>
          <a:noFill/>
          <a:ln w="19050">
            <a:solidFill>
              <a:schemeClr val="bg1">
                <a:lumMod val="95000"/>
              </a:schemeClr>
            </a:solidFill>
          </a:ln>
          <a:effectLst>
            <a:glow rad="139700">
              <a:schemeClr val="accent1">
                <a:satMod val="175000"/>
                <a:alpha val="40000"/>
              </a:schemeClr>
            </a:glow>
          </a:effectLst>
          <a:scene3d>
            <a:camera prst="orthographicFront"/>
            <a:lightRig rig="threePt" dir="t"/>
          </a:scene3d>
          <a:sp3d>
            <a:bevelT/>
          </a:sp3d>
        </p:spPr>
      </p:pic>
      <p:sp>
        <p:nvSpPr>
          <p:cNvPr id="13" name="Prostokąt 12"/>
          <p:cNvSpPr/>
          <p:nvPr/>
        </p:nvSpPr>
        <p:spPr>
          <a:xfrm>
            <a:off x="971600" y="4645585"/>
            <a:ext cx="6120680" cy="1015663"/>
          </a:xfrm>
          <a:prstGeom prst="rect">
            <a:avLst/>
          </a:prstGeom>
          <a:solidFill>
            <a:srgbClr val="92D050"/>
          </a:solidFill>
          <a:ln w="38100">
            <a:solidFill>
              <a:schemeClr val="tx1"/>
            </a:solidFill>
          </a:ln>
        </p:spPr>
        <p:txBody>
          <a:bodyPr wrap="square">
            <a:spAutoFit/>
          </a:bodyPr>
          <a:lstStyle/>
          <a:p>
            <a:pPr fontAlgn="auto">
              <a:spcBef>
                <a:spcPts val="0"/>
              </a:spcBef>
              <a:spcAft>
                <a:spcPts val="0"/>
              </a:spcAft>
            </a:pPr>
            <a:r>
              <a:rPr lang="pl-PL" sz="2000" b="1" i="1" dirty="0">
                <a:solidFill>
                  <a:prstClr val="black"/>
                </a:solidFill>
                <a:latin typeface="Calibri"/>
              </a:rPr>
              <a:t>LINIA NR F5 : Żabi Kruk - Westerplatte    </a:t>
            </a:r>
          </a:p>
          <a:p>
            <a:pPr fontAlgn="auto">
              <a:spcBef>
                <a:spcPts val="0"/>
              </a:spcBef>
              <a:spcAft>
                <a:spcPts val="0"/>
              </a:spcAft>
            </a:pPr>
            <a:endParaRPr lang="pl-PL" sz="2000" b="1" i="1" dirty="0">
              <a:solidFill>
                <a:prstClr val="black"/>
              </a:solidFill>
              <a:latin typeface="Calibri"/>
            </a:endParaRPr>
          </a:p>
          <a:p>
            <a:pPr fontAlgn="auto">
              <a:spcBef>
                <a:spcPts val="0"/>
              </a:spcBef>
              <a:spcAft>
                <a:spcPts val="0"/>
              </a:spcAft>
            </a:pPr>
            <a:r>
              <a:rPr lang="pl-PL" sz="2000" b="1" i="1" dirty="0">
                <a:solidFill>
                  <a:prstClr val="black"/>
                </a:solidFill>
                <a:latin typeface="Calibri"/>
              </a:rPr>
              <a:t>LINIA F6 : Targ Rybny  – Narodowe  Centrum Żeglarstwa</a:t>
            </a:r>
          </a:p>
        </p:txBody>
      </p:sp>
      <p:sp>
        <p:nvSpPr>
          <p:cNvPr id="14" name="Prostokąt 13"/>
          <p:cNvSpPr/>
          <p:nvPr/>
        </p:nvSpPr>
        <p:spPr>
          <a:xfrm>
            <a:off x="323528" y="1412776"/>
            <a:ext cx="2428870" cy="369332"/>
          </a:xfrm>
          <a:prstGeom prst="rect">
            <a:avLst/>
          </a:prstGeom>
          <a:solidFill>
            <a:srgbClr val="92D050"/>
          </a:solidFill>
          <a:ln w="38100">
            <a:solidFill>
              <a:schemeClr val="tx1"/>
            </a:solidFill>
          </a:ln>
        </p:spPr>
        <p:txBody>
          <a:bodyPr wrap="none">
            <a:spAutoFit/>
          </a:bodyPr>
          <a:lstStyle/>
          <a:p>
            <a:pPr fontAlgn="auto">
              <a:spcBef>
                <a:spcPts val="0"/>
              </a:spcBef>
              <a:spcAft>
                <a:spcPts val="0"/>
              </a:spcAft>
            </a:pPr>
            <a:r>
              <a:rPr lang="pl-PL" b="1" i="1" dirty="0">
                <a:solidFill>
                  <a:srgbClr val="000000"/>
                </a:solidFill>
                <a:latin typeface="Arial"/>
              </a:rPr>
              <a:t>Długość trasy 45 km</a:t>
            </a:r>
            <a:endParaRPr lang="pl-PL" dirty="0">
              <a:solidFill>
                <a:prstClr val="black"/>
              </a:solidFill>
              <a:latin typeface="Calibri"/>
            </a:endParaRPr>
          </a:p>
        </p:txBody>
      </p:sp>
      <p:sp>
        <p:nvSpPr>
          <p:cNvPr id="15" name="Prostokąt 14"/>
          <p:cNvSpPr/>
          <p:nvPr/>
        </p:nvSpPr>
        <p:spPr>
          <a:xfrm>
            <a:off x="5508104" y="1700808"/>
            <a:ext cx="3168352" cy="830997"/>
          </a:xfrm>
          <a:prstGeom prst="rect">
            <a:avLst/>
          </a:prstGeom>
          <a:solidFill>
            <a:srgbClr val="92D050"/>
          </a:solidFill>
          <a:ln w="38100">
            <a:solidFill>
              <a:schemeClr val="tx1"/>
            </a:solidFill>
          </a:ln>
        </p:spPr>
        <p:txBody>
          <a:bodyPr wrap="square">
            <a:spAutoFit/>
          </a:bodyPr>
          <a:lstStyle/>
          <a:p>
            <a:pPr fontAlgn="auto">
              <a:spcBef>
                <a:spcPts val="0"/>
              </a:spcBef>
              <a:spcAft>
                <a:spcPts val="0"/>
              </a:spcAft>
              <a:defRPr sz="1800" b="0" i="0" u="none" strike="noStrike" kern="0" cap="none" spc="0" baseline="0">
                <a:solidFill>
                  <a:srgbClr val="000000"/>
                </a:solidFill>
                <a:uFillTx/>
              </a:defRPr>
            </a:pPr>
            <a:r>
              <a:rPr lang="pl-PL" sz="1600" b="1" i="1" kern="0" dirty="0">
                <a:solidFill>
                  <a:srgbClr val="000000"/>
                </a:solidFill>
                <a:latin typeface="Arial"/>
              </a:rPr>
              <a:t>2 przystanki poza Projektem: </a:t>
            </a:r>
          </a:p>
          <a:p>
            <a:pPr fontAlgn="auto">
              <a:spcBef>
                <a:spcPts val="0"/>
              </a:spcBef>
              <a:spcAft>
                <a:spcPts val="0"/>
              </a:spcAft>
              <a:buFont typeface="Wingdings" pitchFamily="2" charset="2"/>
              <a:buChar char="Ø"/>
              <a:defRPr sz="1800" b="0" i="0" u="none" strike="noStrike" kern="0" cap="none" spc="0" baseline="0">
                <a:solidFill>
                  <a:srgbClr val="000000"/>
                </a:solidFill>
                <a:uFillTx/>
              </a:defRPr>
            </a:pPr>
            <a:r>
              <a:rPr lang="pl-PL" sz="1600" b="1" i="1" kern="0" dirty="0">
                <a:solidFill>
                  <a:srgbClr val="000000"/>
                </a:solidFill>
                <a:latin typeface="Arial"/>
              </a:rPr>
              <a:t> Latarnia Morska</a:t>
            </a:r>
          </a:p>
          <a:p>
            <a:pPr fontAlgn="auto">
              <a:spcBef>
                <a:spcPts val="0"/>
              </a:spcBef>
              <a:spcAft>
                <a:spcPts val="0"/>
              </a:spcAft>
              <a:buFont typeface="Wingdings" pitchFamily="2" charset="2"/>
              <a:buChar char="Ø"/>
              <a:defRPr sz="1800" b="0" i="0" u="none" strike="noStrike" kern="0" cap="none" spc="0" baseline="0">
                <a:solidFill>
                  <a:srgbClr val="000000"/>
                </a:solidFill>
                <a:uFillTx/>
              </a:defRPr>
            </a:pPr>
            <a:r>
              <a:rPr lang="pl-PL" sz="1600" b="1" i="1" kern="0" dirty="0">
                <a:solidFill>
                  <a:srgbClr val="000000"/>
                </a:solidFill>
                <a:latin typeface="Arial"/>
              </a:rPr>
              <a:t> Nabrzeże Zbożowe</a:t>
            </a:r>
            <a:endParaRPr lang="pl-PL" sz="1600" kern="0" dirty="0">
              <a:solidFill>
                <a:srgbClr val="000000"/>
              </a:solidFill>
              <a:latin typeface="Calibri"/>
            </a:endParaRPr>
          </a:p>
        </p:txBody>
      </p:sp>
    </p:spTree>
    <p:extLst>
      <p:ext uri="{BB962C8B-B14F-4D97-AF65-F5344CB8AC3E}">
        <p14:creationId xmlns:p14="http://schemas.microsoft.com/office/powerpoint/2010/main" val="29457056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11560" y="2924944"/>
            <a:ext cx="7772400" cy="2808288"/>
          </a:xfrm>
        </p:spPr>
        <p:txBody>
          <a:bodyPr/>
          <a:lstStyle/>
          <a:p>
            <a:pPr eaLnBrk="1" hangingPunct="1"/>
            <a:r>
              <a:rPr lang="pl-PL" sz="3200" b="1" dirty="0">
                <a:solidFill>
                  <a:schemeClr val="bg1"/>
                </a:solidFill>
              </a:rPr>
              <a:t>Inwestycje planowane:</a:t>
            </a:r>
            <a:br>
              <a:rPr lang="pl-PL" sz="3200" b="1" dirty="0">
                <a:solidFill>
                  <a:schemeClr val="bg1"/>
                </a:solidFill>
              </a:rPr>
            </a:br>
            <a:br>
              <a:rPr lang="pl-PL" sz="3200" b="1" dirty="0">
                <a:solidFill>
                  <a:schemeClr val="bg1"/>
                </a:solidFill>
              </a:rPr>
            </a:br>
            <a:r>
              <a:rPr lang="pl-PL" sz="3200" b="1" dirty="0">
                <a:solidFill>
                  <a:schemeClr val="bg1"/>
                </a:solidFill>
              </a:rPr>
              <a:t>1. Pętla Żuławska Etap II</a:t>
            </a:r>
            <a:br>
              <a:rPr lang="pl-PL" sz="3200" b="1" dirty="0">
                <a:solidFill>
                  <a:schemeClr val="bg1"/>
                </a:solidFill>
              </a:rPr>
            </a:br>
            <a:r>
              <a:rPr lang="pl-PL" sz="3200" b="1" dirty="0">
                <a:solidFill>
                  <a:schemeClr val="bg1"/>
                </a:solidFill>
              </a:rPr>
              <a:t>2. Nabrzeża Wyspy Stogi</a:t>
            </a:r>
            <a:br>
              <a:rPr lang="pl-PL" sz="3200" b="1" dirty="0">
                <a:solidFill>
                  <a:schemeClr val="bg1"/>
                </a:solidFill>
              </a:rPr>
            </a:br>
            <a:r>
              <a:rPr lang="pl-PL" sz="3200" b="1" dirty="0">
                <a:solidFill>
                  <a:schemeClr val="bg1"/>
                </a:solidFill>
              </a:rPr>
              <a:t>3. Długie i Rybackie Pobrzeże</a:t>
            </a:r>
            <a:br>
              <a:rPr lang="pl-PL" sz="3200" b="1" dirty="0">
                <a:solidFill>
                  <a:schemeClr val="bg1"/>
                </a:solidFill>
              </a:rPr>
            </a:br>
            <a:endParaRPr lang="pl-PL" sz="2400" b="1" dirty="0">
              <a:solidFill>
                <a:schemeClr val="bg1"/>
              </a:solidFill>
            </a:endParaRPr>
          </a:p>
        </p:txBody>
      </p:sp>
    </p:spTree>
    <p:extLst>
      <p:ext uri="{BB962C8B-B14F-4D97-AF65-F5344CB8AC3E}">
        <p14:creationId xmlns:p14="http://schemas.microsoft.com/office/powerpoint/2010/main" val="3647790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latin typeface="Calibri" panose="020F0502020204030204" pitchFamily="34" charset="0"/>
                <a:cs typeface="Calibri" panose="020F0502020204030204" pitchFamily="34" charset="0"/>
              </a:rPr>
              <a:t>Pętla Żuławska Etap II</a:t>
            </a:r>
          </a:p>
        </p:txBody>
      </p:sp>
      <p:sp>
        <p:nvSpPr>
          <p:cNvPr id="3" name="Symbol zastępczy zawartości 2"/>
          <p:cNvSpPr>
            <a:spLocks noGrp="1"/>
          </p:cNvSpPr>
          <p:nvPr>
            <p:ph idx="1"/>
          </p:nvPr>
        </p:nvSpPr>
        <p:spPr/>
        <p:txBody>
          <a:bodyPr/>
          <a:lstStyle/>
          <a:p>
            <a:pPr marL="0" indent="0">
              <a:buNone/>
            </a:pPr>
            <a:r>
              <a:rPr lang="pl-PL" altLang="pl-PL" b="1" dirty="0">
                <a:latin typeface="Calibri" panose="020F0502020204030204" pitchFamily="34" charset="0"/>
                <a:cs typeface="Calibri" panose="020F0502020204030204" pitchFamily="34" charset="0"/>
              </a:rPr>
              <a:t>PLANY MIASTA ODNOŚNIE LOKALIZACJI NOWYCH PRZYSTANI WODNYCH:</a:t>
            </a:r>
          </a:p>
          <a:p>
            <a:r>
              <a:rPr lang="pl-PL" altLang="pl-PL" dirty="0" err="1">
                <a:latin typeface="Calibri" panose="020F0502020204030204" pitchFamily="34" charset="0"/>
                <a:cs typeface="Calibri" panose="020F0502020204030204" pitchFamily="34" charset="0"/>
              </a:rPr>
              <a:t>Sobieszewo</a:t>
            </a:r>
            <a:r>
              <a:rPr lang="pl-PL" altLang="pl-PL" dirty="0">
                <a:latin typeface="Calibri" panose="020F0502020204030204" pitchFamily="34" charset="0"/>
                <a:cs typeface="Calibri" panose="020F0502020204030204" pitchFamily="34" charset="0"/>
              </a:rPr>
              <a:t> Nadwiślańska – budowa przystani żeglarskiej</a:t>
            </a:r>
          </a:p>
          <a:p>
            <a:r>
              <a:rPr lang="pl-PL" altLang="pl-PL" dirty="0">
                <a:latin typeface="Calibri" panose="020F0502020204030204" pitchFamily="34" charset="0"/>
                <a:cs typeface="Calibri" panose="020F0502020204030204" pitchFamily="34" charset="0"/>
              </a:rPr>
              <a:t>Górki Zachodnie - rozbudowa portu jachtowego</a:t>
            </a:r>
          </a:p>
          <a:p>
            <a:pPr marL="0" indent="0">
              <a:buNone/>
            </a:pPr>
            <a:endParaRPr lang="pl-PL" dirty="0"/>
          </a:p>
        </p:txBody>
      </p:sp>
    </p:spTree>
    <p:extLst>
      <p:ext uri="{BB962C8B-B14F-4D97-AF65-F5344CB8AC3E}">
        <p14:creationId xmlns:p14="http://schemas.microsoft.com/office/powerpoint/2010/main" val="192486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a:srcRect t="6516"/>
          <a:stretch/>
        </p:blipFill>
        <p:spPr>
          <a:xfrm>
            <a:off x="107504" y="980728"/>
            <a:ext cx="4099415" cy="4839084"/>
          </a:xfrm>
          <a:prstGeom prst="rect">
            <a:avLst/>
          </a:prstGeom>
          <a:ln>
            <a:noFill/>
          </a:ln>
          <a:effectLst>
            <a:outerShdw blurRad="190500" algn="tl" rotWithShape="0">
              <a:srgbClr val="000000">
                <a:alpha val="70000"/>
              </a:srgbClr>
            </a:outerShdw>
          </a:effectLst>
        </p:spPr>
      </p:pic>
      <p:pic>
        <p:nvPicPr>
          <p:cNvPr id="6" name="Obraz 5"/>
          <p:cNvPicPr/>
          <p:nvPr/>
        </p:nvPicPr>
        <p:blipFill rotWithShape="1">
          <a:blip r:embed="rId3"/>
          <a:srcRect b="5487"/>
          <a:stretch/>
        </p:blipFill>
        <p:spPr>
          <a:xfrm>
            <a:off x="4479580" y="2078777"/>
            <a:ext cx="4367548" cy="3535765"/>
          </a:xfrm>
          <a:prstGeom prst="rect">
            <a:avLst/>
          </a:prstGeom>
          <a:ln>
            <a:noFill/>
          </a:ln>
          <a:effectLst>
            <a:outerShdw blurRad="190500" algn="tl" rotWithShape="0">
              <a:srgbClr val="000000">
                <a:alpha val="70000"/>
              </a:srgbClr>
            </a:outerShdw>
          </a:effectLst>
        </p:spPr>
      </p:pic>
      <p:sp>
        <p:nvSpPr>
          <p:cNvPr id="7" name="Prostokąt 6"/>
          <p:cNvSpPr/>
          <p:nvPr/>
        </p:nvSpPr>
        <p:spPr>
          <a:xfrm>
            <a:off x="4448996" y="415005"/>
            <a:ext cx="4248512" cy="1674113"/>
          </a:xfrm>
          <a:prstGeom prst="rect">
            <a:avLst/>
          </a:prstGeom>
        </p:spPr>
        <p:txBody>
          <a:bodyPr wrap="square">
            <a:spAutoFit/>
          </a:bodyPr>
          <a:lstStyle/>
          <a:p>
            <a:pPr>
              <a:lnSpc>
                <a:spcPct val="107000"/>
              </a:lnSpc>
              <a:spcAft>
                <a:spcPts val="800"/>
              </a:spcAft>
            </a:pPr>
            <a:r>
              <a:rPr lang="pl-PL" sz="1200" b="1" dirty="0">
                <a:latin typeface="+mn-lt"/>
                <a:ea typeface="Calibri" panose="020F0502020204030204" pitchFamily="34" charset="0"/>
                <a:cs typeface="Times New Roman" panose="02020603050405020304" pitchFamily="18" charset="0"/>
              </a:rPr>
              <a:t>Węzeł miejski sieci Gdańsk – Gdynia – Sopot w  sieci TEN-T:</a:t>
            </a:r>
            <a:endParaRPr lang="pl-PL" sz="1200" dirty="0">
              <a:latin typeface="+mn-lt"/>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pl-PL" sz="1200" dirty="0">
                <a:latin typeface="+mn-lt"/>
                <a:ea typeface="Calibri" panose="020F0502020204030204" pitchFamily="34" charset="0"/>
                <a:cs typeface="Times New Roman" panose="02020603050405020304" pitchFamily="18" charset="0"/>
              </a:rPr>
              <a:t>porty morskie: Gdańsk, Gdynia</a:t>
            </a:r>
          </a:p>
          <a:p>
            <a:pPr marL="171450" indent="-171450">
              <a:lnSpc>
                <a:spcPct val="107000"/>
              </a:lnSpc>
              <a:spcAft>
                <a:spcPts val="800"/>
              </a:spcAft>
              <a:buFont typeface="Arial" panose="020B0604020202020204" pitchFamily="34" charset="0"/>
              <a:buChar char="•"/>
            </a:pPr>
            <a:r>
              <a:rPr lang="pl-PL" sz="1200" dirty="0">
                <a:latin typeface="+mn-lt"/>
                <a:ea typeface="Calibri" panose="020F0502020204030204" pitchFamily="34" charset="0"/>
                <a:cs typeface="Times New Roman" panose="02020603050405020304" pitchFamily="18" charset="0"/>
              </a:rPr>
              <a:t>port lotniczy</a:t>
            </a:r>
          </a:p>
          <a:p>
            <a:pPr marL="171450" indent="-171450">
              <a:lnSpc>
                <a:spcPct val="107000"/>
              </a:lnSpc>
              <a:spcAft>
                <a:spcPts val="800"/>
              </a:spcAft>
              <a:buFont typeface="Arial" panose="020B0604020202020204" pitchFamily="34" charset="0"/>
              <a:buChar char="•"/>
            </a:pPr>
            <a:r>
              <a:rPr lang="pl-PL" sz="1200" dirty="0">
                <a:latin typeface="+mn-lt"/>
                <a:ea typeface="Calibri" panose="020F0502020204030204" pitchFamily="34" charset="0"/>
                <a:cs typeface="Times New Roman" panose="02020603050405020304" pitchFamily="18" charset="0"/>
              </a:rPr>
              <a:t>infrastruktura transportu multimodalnego</a:t>
            </a:r>
          </a:p>
          <a:p>
            <a:pPr marL="171450" indent="-171450">
              <a:lnSpc>
                <a:spcPct val="107000"/>
              </a:lnSpc>
              <a:spcAft>
                <a:spcPts val="800"/>
              </a:spcAft>
              <a:buFont typeface="Arial" panose="020B0604020202020204" pitchFamily="34" charset="0"/>
              <a:buChar char="•"/>
            </a:pPr>
            <a:r>
              <a:rPr lang="pl-PL" sz="1200" dirty="0">
                <a:latin typeface="+mn-lt"/>
                <a:ea typeface="Calibri" panose="020F0502020204030204" pitchFamily="34" charset="0"/>
                <a:cs typeface="Times New Roman" panose="02020603050405020304" pitchFamily="18" charset="0"/>
              </a:rPr>
              <a:t>infrastruktura kolejowa</a:t>
            </a:r>
            <a:endParaRPr lang="pl-PL" sz="1200" dirty="0">
              <a:effectLst/>
              <a:latin typeface="+mn-lt"/>
              <a:ea typeface="Calibri" panose="020F0502020204030204" pitchFamily="34" charset="0"/>
              <a:cs typeface="Times New Roman" panose="02020603050405020304" pitchFamily="18" charset="0"/>
            </a:endParaRPr>
          </a:p>
        </p:txBody>
      </p:sp>
      <p:sp>
        <p:nvSpPr>
          <p:cNvPr id="9" name="pole tekstowe 8">
            <a:extLst>
              <a:ext uri="{FF2B5EF4-FFF2-40B4-BE49-F238E27FC236}">
                <a16:creationId xmlns:a16="http://schemas.microsoft.com/office/drawing/2014/main" id="{72E70BDF-0AC3-4304-8247-322111125210}"/>
              </a:ext>
            </a:extLst>
          </p:cNvPr>
          <p:cNvSpPr txBox="1"/>
          <p:nvPr/>
        </p:nvSpPr>
        <p:spPr>
          <a:xfrm>
            <a:off x="196903" y="6055605"/>
            <a:ext cx="6192688" cy="769441"/>
          </a:xfrm>
          <a:prstGeom prst="rect">
            <a:avLst/>
          </a:prstGeom>
          <a:noFill/>
        </p:spPr>
        <p:txBody>
          <a:bodyPr wrap="square" rtlCol="0">
            <a:spAutoFit/>
          </a:bodyPr>
          <a:lstStyle/>
          <a:p>
            <a:r>
              <a:rPr lang="pl-PL" sz="800" b="1" dirty="0">
                <a:solidFill>
                  <a:schemeClr val="bg1"/>
                </a:solidFill>
              </a:rPr>
              <a:t>Gdańsk, 21 czerwiec 2017 rok</a:t>
            </a:r>
          </a:p>
          <a:p>
            <a:endParaRPr lang="pl-PL" sz="800" dirty="0">
              <a:solidFill>
                <a:schemeClr val="bg1"/>
              </a:solidFill>
            </a:endParaRPr>
          </a:p>
          <a:p>
            <a:r>
              <a:rPr lang="pl-PL" sz="800" dirty="0">
                <a:solidFill>
                  <a:schemeClr val="bg1"/>
                </a:solidFill>
              </a:rPr>
              <a:t>IV FORUM KORYTARZA TRANSPORTOWEGO BAŁTYK ADRIATYK</a:t>
            </a:r>
          </a:p>
          <a:p>
            <a:r>
              <a:rPr lang="pl-PL" sz="800" dirty="0">
                <a:solidFill>
                  <a:schemeClr val="bg1"/>
                </a:solidFill>
              </a:rPr>
              <a:t>„Rok rzeki Wisły – drogi wodne w węzłach miejskich CNC w Polsce – wyzwania i szanse</a:t>
            </a:r>
            <a:r>
              <a:rPr lang="pl-PL" sz="900" dirty="0">
                <a:solidFill>
                  <a:schemeClr val="bg1"/>
                </a:solidFill>
              </a:rPr>
              <a:t>”</a:t>
            </a:r>
          </a:p>
          <a:p>
            <a:pPr algn="ctr"/>
            <a:endParaRPr lang="pl-PL" sz="1100" dirty="0">
              <a:solidFill>
                <a:schemeClr val="bg1"/>
              </a:solidFill>
            </a:endParaRPr>
          </a:p>
        </p:txBody>
      </p:sp>
      <p:sp>
        <p:nvSpPr>
          <p:cNvPr id="2" name="Prostokąt 1">
            <a:extLst>
              <a:ext uri="{FF2B5EF4-FFF2-40B4-BE49-F238E27FC236}">
                <a16:creationId xmlns:a16="http://schemas.microsoft.com/office/drawing/2014/main" id="{2D8BB585-47A3-440B-A7CE-8F2312683637}"/>
              </a:ext>
            </a:extLst>
          </p:cNvPr>
          <p:cNvSpPr/>
          <p:nvPr/>
        </p:nvSpPr>
        <p:spPr>
          <a:xfrm>
            <a:off x="323527" y="25235"/>
            <a:ext cx="8250939" cy="369332"/>
          </a:xfrm>
          <a:prstGeom prst="rect">
            <a:avLst/>
          </a:prstGeom>
        </p:spPr>
        <p:txBody>
          <a:bodyPr wrap="square">
            <a:spAutoFit/>
          </a:bodyPr>
          <a:lstStyle/>
          <a:p>
            <a:r>
              <a:rPr lang="pl-PL" b="1" dirty="0">
                <a:solidFill>
                  <a:srgbClr val="9B9CA0"/>
                </a:solidFill>
                <a:latin typeface="+mj-lt"/>
                <a:ea typeface="+mj-ea"/>
                <a:cs typeface="+mj-cs"/>
              </a:rPr>
              <a:t>Korytarz Transportowy Bałtyk-Adriatyk w polityce trójmiejskiej </a:t>
            </a:r>
          </a:p>
        </p:txBody>
      </p:sp>
      <p:sp>
        <p:nvSpPr>
          <p:cNvPr id="10" name="Prostokąt 9">
            <a:extLst>
              <a:ext uri="{FF2B5EF4-FFF2-40B4-BE49-F238E27FC236}">
                <a16:creationId xmlns:a16="http://schemas.microsoft.com/office/drawing/2014/main" id="{04B5C18A-0950-4C37-BCE5-66714073E19A}"/>
              </a:ext>
            </a:extLst>
          </p:cNvPr>
          <p:cNvSpPr/>
          <p:nvPr/>
        </p:nvSpPr>
        <p:spPr>
          <a:xfrm>
            <a:off x="174207" y="625167"/>
            <a:ext cx="4248512" cy="275653"/>
          </a:xfrm>
          <a:prstGeom prst="rect">
            <a:avLst/>
          </a:prstGeom>
        </p:spPr>
        <p:txBody>
          <a:bodyPr wrap="square">
            <a:spAutoFit/>
          </a:bodyPr>
          <a:lstStyle/>
          <a:p>
            <a:pPr>
              <a:lnSpc>
                <a:spcPct val="107000"/>
              </a:lnSpc>
              <a:spcAft>
                <a:spcPts val="800"/>
              </a:spcAft>
            </a:pPr>
            <a:r>
              <a:rPr lang="pl-PL" sz="1200" b="1" dirty="0">
                <a:latin typeface="+mn-lt"/>
                <a:ea typeface="Calibri" panose="020F0502020204030204" pitchFamily="34" charset="0"/>
                <a:cs typeface="Times New Roman" panose="02020603050405020304" pitchFamily="18" charset="0"/>
              </a:rPr>
              <a:t>Przebieg korytarza sieci bazowej Bałtyk – Adriatyk</a:t>
            </a:r>
            <a:endParaRPr lang="pl-PL" sz="1200" dirty="0">
              <a:effectLst/>
              <a:latin typeface="+mn-lt"/>
              <a:ea typeface="Calibri" panose="020F0502020204030204" pitchFamily="34" charset="0"/>
              <a:cs typeface="Times New Roman" panose="02020603050405020304" pitchFamily="18" charset="0"/>
            </a:endParaRPr>
          </a:p>
        </p:txBody>
      </p:sp>
      <p:sp>
        <p:nvSpPr>
          <p:cNvPr id="3" name="pole tekstowe 2">
            <a:extLst>
              <a:ext uri="{FF2B5EF4-FFF2-40B4-BE49-F238E27FC236}">
                <a16:creationId xmlns:a16="http://schemas.microsoft.com/office/drawing/2014/main" id="{8ADDF1C9-8CA1-4587-B475-3924FB1653A9}"/>
              </a:ext>
            </a:extLst>
          </p:cNvPr>
          <p:cNvSpPr txBox="1"/>
          <p:nvPr/>
        </p:nvSpPr>
        <p:spPr>
          <a:xfrm>
            <a:off x="4448996" y="5634891"/>
            <a:ext cx="4032448" cy="215444"/>
          </a:xfrm>
          <a:prstGeom prst="rect">
            <a:avLst/>
          </a:prstGeom>
          <a:noFill/>
        </p:spPr>
        <p:txBody>
          <a:bodyPr wrap="square" rtlCol="0">
            <a:spAutoFit/>
          </a:bodyPr>
          <a:lstStyle/>
          <a:p>
            <a:r>
              <a:rPr lang="pl-PL" sz="800" i="1" dirty="0">
                <a:solidFill>
                  <a:srgbClr val="9B9CA0"/>
                </a:solidFill>
              </a:rPr>
              <a:t>Źródło: http://ec.europa.eu/transport/infrastructure/tentec/tentec-portal/map</a:t>
            </a:r>
          </a:p>
        </p:txBody>
      </p:sp>
    </p:spTree>
    <p:extLst>
      <p:ext uri="{BB962C8B-B14F-4D97-AF65-F5344CB8AC3E}">
        <p14:creationId xmlns:p14="http://schemas.microsoft.com/office/powerpoint/2010/main" val="2399056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latin typeface="Calibri" panose="020F0502020204030204" pitchFamily="34" charset="0"/>
                <a:cs typeface="Calibri" panose="020F0502020204030204" pitchFamily="34" charset="0"/>
              </a:rPr>
              <a:t>Nabrzeża Wyspy Stogi</a:t>
            </a:r>
          </a:p>
        </p:txBody>
      </p:sp>
      <p:sp>
        <p:nvSpPr>
          <p:cNvPr id="3" name="Symbol zastępczy zawartości 2"/>
          <p:cNvSpPr>
            <a:spLocks noGrp="1"/>
          </p:cNvSpPr>
          <p:nvPr>
            <p:ph idx="1"/>
          </p:nvPr>
        </p:nvSpPr>
        <p:spPr>
          <a:xfrm>
            <a:off x="6300192" y="1268761"/>
            <a:ext cx="2585472" cy="2448271"/>
          </a:xfrm>
          <a:noFill/>
          <a:ln w="38100" cap="rnd">
            <a:solidFill>
              <a:schemeClr val="accent1">
                <a:lumMod val="90000"/>
              </a:schemeClr>
            </a:solidFill>
            <a:round/>
          </a:ln>
          <a:scene3d>
            <a:camera prst="orthographicFront"/>
            <a:lightRig rig="threePt" dir="t"/>
          </a:scene3d>
          <a:sp3d>
            <a:bevelT prst="angle"/>
            <a:bevelB/>
          </a:sp3d>
        </p:spPr>
        <p:txBody>
          <a:bodyPr/>
          <a:lstStyle/>
          <a:p>
            <a:pPr marL="0" indent="0" algn="just">
              <a:buNone/>
            </a:pPr>
            <a:r>
              <a:rPr lang="pl-PL" sz="1200" dirty="0"/>
              <a:t>Zakres planowanej inwestycji obejmuje odcinek nabrzeża zlokalizowany w Gdańsku od  ul. Tamka do ul. Steczka o długości </a:t>
            </a:r>
            <a:r>
              <a:rPr lang="pl-PL" sz="1200" b="1" dirty="0"/>
              <a:t>ok. 1,8 km</a:t>
            </a:r>
          </a:p>
          <a:p>
            <a:pPr marL="0" indent="0" algn="just">
              <a:buNone/>
            </a:pPr>
            <a:endParaRPr lang="pl-PL" sz="1200" dirty="0"/>
          </a:p>
          <a:p>
            <a:pPr marL="0" indent="0" algn="just">
              <a:buNone/>
            </a:pPr>
            <a:r>
              <a:rPr lang="pl-PL" sz="1200" dirty="0"/>
              <a:t>Celem zadania jest budowa nabrzeża pełniącego jednocześnie funkcję zabezpieczenia przeciwpowodziowego i cumowniczą dla jednostek pływających.</a:t>
            </a:r>
          </a:p>
          <a:p>
            <a:endParaRPr lang="pl-PL" sz="1200" dirty="0"/>
          </a:p>
          <a:p>
            <a:endParaRPr lang="pl-PL" sz="1200" dirty="0"/>
          </a:p>
          <a:p>
            <a:endParaRPr lang="pl-PL" sz="1200" dirty="0"/>
          </a:p>
          <a:p>
            <a:endParaRPr lang="pl-PL" sz="1200" dirty="0"/>
          </a:p>
          <a:p>
            <a:endParaRPr lang="pl-PL" sz="1200" dirty="0"/>
          </a:p>
          <a:p>
            <a:endParaRPr lang="pl-PL" sz="1200" dirty="0"/>
          </a:p>
          <a:p>
            <a:endParaRPr lang="pl-PL" sz="1200" dirty="0"/>
          </a:p>
          <a:p>
            <a:endParaRPr lang="pl-PL" sz="1200" dirty="0"/>
          </a:p>
          <a:p>
            <a:endParaRPr lang="pl-PL" sz="1200" dirty="0"/>
          </a:p>
          <a:p>
            <a:endParaRPr lang="pl-PL" sz="1200" dirty="0"/>
          </a:p>
          <a:p>
            <a:endParaRPr lang="pl-PL" sz="1200" dirty="0"/>
          </a:p>
          <a:p>
            <a:endParaRPr lang="pl-PL" sz="1200" dirty="0"/>
          </a:p>
          <a:p>
            <a:endParaRPr lang="pl-PL" sz="1200" dirty="0"/>
          </a:p>
          <a:p>
            <a:pPr marL="0" indent="0">
              <a:buNone/>
            </a:pPr>
            <a:endParaRPr lang="pl-PL" sz="1200" dirty="0"/>
          </a:p>
        </p:txBody>
      </p:sp>
      <p:pic>
        <p:nvPicPr>
          <p:cNvPr id="5" name="Obraz 4"/>
          <p:cNvPicPr/>
          <p:nvPr/>
        </p:nvPicPr>
        <p:blipFill>
          <a:blip r:embed="rId2"/>
          <a:stretch>
            <a:fillRect/>
          </a:stretch>
        </p:blipFill>
        <p:spPr>
          <a:xfrm>
            <a:off x="457200" y="1268761"/>
            <a:ext cx="5770984" cy="2448271"/>
          </a:xfrm>
          <a:prstGeom prst="rect">
            <a:avLst/>
          </a:prstGeom>
          <a:ln w="28575">
            <a:solidFill>
              <a:schemeClr val="accent1">
                <a:lumMod val="90000"/>
              </a:schemeClr>
            </a:solidFill>
          </a:ln>
          <a:effectLst>
            <a:outerShdw blurRad="190500" algn="tl" rotWithShape="0">
              <a:srgbClr val="000000">
                <a:alpha val="70000"/>
              </a:srgbClr>
            </a:outerShdw>
          </a:effectLst>
        </p:spPr>
      </p:pic>
      <p:sp>
        <p:nvSpPr>
          <p:cNvPr id="6" name="Prostokąt 5"/>
          <p:cNvSpPr/>
          <p:nvPr/>
        </p:nvSpPr>
        <p:spPr>
          <a:xfrm>
            <a:off x="409897" y="3840890"/>
            <a:ext cx="8475767" cy="2031325"/>
          </a:xfrm>
          <a:prstGeom prst="rect">
            <a:avLst/>
          </a:prstGeom>
        </p:spPr>
        <p:txBody>
          <a:bodyPr wrap="square">
            <a:spAutoFit/>
          </a:bodyPr>
          <a:lstStyle/>
          <a:p>
            <a:pPr algn="just"/>
            <a:r>
              <a:rPr lang="pl-PL" sz="1400" dirty="0">
                <a:solidFill>
                  <a:srgbClr val="000000"/>
                </a:solidFill>
                <a:latin typeface="+mj-lt"/>
              </a:rPr>
              <a:t>W ramach planowanego zadania przewiduje się na rozpatrywanym odcinku wykonanie ciągłej obudowy brzegu rzeki konstrukcją posadowioną na stalowych ściankach szczelnych, pełniących funkcję: </a:t>
            </a:r>
          </a:p>
          <a:p>
            <a:pPr marL="171450" indent="-171450" algn="just">
              <a:buFont typeface="Wingdings" panose="05000000000000000000" pitchFamily="2" charset="2"/>
              <a:buChar char="§"/>
            </a:pPr>
            <a:r>
              <a:rPr lang="pl-PL" sz="1400" dirty="0">
                <a:solidFill>
                  <a:srgbClr val="000000"/>
                </a:solidFill>
                <a:latin typeface="+mj-lt"/>
              </a:rPr>
              <a:t>Ochrony przeciwpowodziowej terenów przyległych </a:t>
            </a:r>
          </a:p>
          <a:p>
            <a:pPr marL="171450" indent="-171450" algn="just">
              <a:buFont typeface="Wingdings" panose="05000000000000000000" pitchFamily="2" charset="2"/>
              <a:buChar char="§"/>
            </a:pPr>
            <a:r>
              <a:rPr lang="pl-PL" sz="1400" dirty="0">
                <a:solidFill>
                  <a:srgbClr val="000000"/>
                </a:solidFill>
                <a:latin typeface="+mj-lt"/>
              </a:rPr>
              <a:t>Ciągu bulwarowego (chodniki, ścieżka rowerowa z możliwością poruszania się pojazdów technicznych) </a:t>
            </a:r>
          </a:p>
          <a:p>
            <a:pPr marL="171450" indent="-171450" algn="just">
              <a:buFont typeface="Wingdings" panose="05000000000000000000" pitchFamily="2" charset="2"/>
              <a:buChar char="§"/>
            </a:pPr>
            <a:r>
              <a:rPr lang="pl-PL" sz="1400" dirty="0">
                <a:solidFill>
                  <a:srgbClr val="000000"/>
                </a:solidFill>
                <a:latin typeface="+mj-lt"/>
              </a:rPr>
              <a:t>Przystani na wybranych odcinkach z możliwością przystosowania do tej funkcji pozostałych odcinków. </a:t>
            </a:r>
          </a:p>
          <a:p>
            <a:pPr marL="171450" indent="-171450" algn="just">
              <a:buFont typeface="Wingdings" panose="05000000000000000000" pitchFamily="2" charset="2"/>
              <a:buChar char="§"/>
            </a:pPr>
            <a:endParaRPr lang="pl-PL" sz="1400" dirty="0">
              <a:solidFill>
                <a:srgbClr val="000000"/>
              </a:solidFill>
              <a:latin typeface="+mj-lt"/>
            </a:endParaRPr>
          </a:p>
          <a:p>
            <a:pPr algn="just"/>
            <a:r>
              <a:rPr lang="pl-PL" sz="1400" dirty="0">
                <a:solidFill>
                  <a:srgbClr val="000000"/>
                </a:solidFill>
                <a:latin typeface="+mj-lt"/>
              </a:rPr>
              <a:t>Dla odcinków przewidzianych pod funkcję przystani zakłada się zaopatrzenie nabrzeży w media w postaci przyłączy elektrycznych oraz wodnych, umożliwianych całoroczne cumowanie jednostek mieszkalnych. </a:t>
            </a:r>
            <a:endParaRPr lang="pl-PL" sz="1400" dirty="0">
              <a:latin typeface="+mj-lt"/>
            </a:endParaRPr>
          </a:p>
        </p:txBody>
      </p:sp>
    </p:spTree>
    <p:extLst>
      <p:ext uri="{BB962C8B-B14F-4D97-AF65-F5344CB8AC3E}">
        <p14:creationId xmlns:p14="http://schemas.microsoft.com/office/powerpoint/2010/main" val="546864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188640"/>
            <a:ext cx="8229600" cy="1143000"/>
          </a:xfrm>
        </p:spPr>
        <p:txBody>
          <a:bodyPr/>
          <a:lstStyle/>
          <a:p>
            <a:r>
              <a:rPr lang="pl-PL" b="1" dirty="0">
                <a:latin typeface="Calibri" panose="020F0502020204030204" pitchFamily="34" charset="0"/>
                <a:cs typeface="Calibri" panose="020F0502020204030204" pitchFamily="34" charset="0"/>
              </a:rPr>
              <a:t>Długie i Rybackie Pobrzeże</a:t>
            </a:r>
          </a:p>
        </p:txBody>
      </p:sp>
      <p:sp>
        <p:nvSpPr>
          <p:cNvPr id="3" name="Symbol zastępczy zawartości 2"/>
          <p:cNvSpPr>
            <a:spLocks noGrp="1"/>
          </p:cNvSpPr>
          <p:nvPr>
            <p:ph idx="1"/>
          </p:nvPr>
        </p:nvSpPr>
        <p:spPr>
          <a:xfrm>
            <a:off x="3563888" y="1149920"/>
            <a:ext cx="5266928" cy="4525963"/>
          </a:xfrm>
        </p:spPr>
        <p:txBody>
          <a:bodyPr/>
          <a:lstStyle/>
          <a:p>
            <a:pPr marL="0" indent="0" algn="just">
              <a:buNone/>
            </a:pPr>
            <a:r>
              <a:rPr lang="pl-PL" sz="1200" dirty="0"/>
              <a:t>Długie nabrzeże to nadwodny deptak, ciągnący się wzdłuż zachodniego brzegu Motławy, od Mostu Zielonego do ujścia Kanału Raduni (do Mostu Wapienniczego). Nabrzeże przeznaczone jest także do cumowania niewielkich jednostek pływających białej floty, holowników, jachtów. </a:t>
            </a:r>
            <a:br>
              <a:rPr lang="pl-PL" sz="1200" dirty="0"/>
            </a:br>
            <a:r>
              <a:rPr lang="pl-PL" sz="1200" dirty="0"/>
              <a:t>Historycznie długie Pobrzeże powstało z pomostów, które znajdowały się przed każdą bramą wodną i służyły do wyładunku towarów. Z czasem pomosty połączono ze sobą i w ten sposób powstał bulwar, gdzie handlowano rybami, zarówno na drewnianym pomoście jak i z przycumowanych do nabrzeża łodzi. Ulica była niegdyś nazywana Długim Mostem. Po II WŚ, podczas odbudowy deptak został poszerzony i wyłożony betonowymi elementami oraz płytami ze szlifowanego marmuru. Teren ten znajduje się w strefie ochrony konserwatorskiej i archeologicznej. </a:t>
            </a:r>
          </a:p>
          <a:p>
            <a:pPr marL="0" indent="0" algn="just">
              <a:buNone/>
            </a:pPr>
            <a:endParaRPr lang="pl-PL" sz="1200" dirty="0"/>
          </a:p>
          <a:p>
            <a:pPr marL="0" indent="0" algn="just">
              <a:buNone/>
            </a:pPr>
            <a:r>
              <a:rPr lang="pl-PL" sz="1200" dirty="0"/>
              <a:t>Zadanie zostało podzielone na dwa etapy, którego I etap - opracowanie jednowariantowej koncepcji programowej przebudowy nabrzeży zostanie zakończony do 18.08.2017 r. Planowane zakończenie II etapu - opracowanie dokumentacji projektowej oraz pełnienie nadzoru autorskiego do 28.09.2018 r.</a:t>
            </a:r>
          </a:p>
          <a:p>
            <a:pPr marL="0" indent="0" algn="just">
              <a:buNone/>
            </a:pPr>
            <a:r>
              <a:rPr lang="pl-PL" sz="1200" u="sng" dirty="0"/>
              <a:t>Planowane prace obejmą teren:</a:t>
            </a:r>
          </a:p>
          <a:p>
            <a:pPr marL="0" indent="0" algn="just">
              <a:buNone/>
            </a:pPr>
            <a:r>
              <a:rPr lang="pl-PL" sz="1200" dirty="0"/>
              <a:t>a) wzdłuż ul. Długie Pobrzeże - od Mostu Zielonego do ul. Straganiarskiej;</a:t>
            </a:r>
          </a:p>
          <a:p>
            <a:pPr marL="0" indent="0" algn="just">
              <a:buNone/>
            </a:pPr>
            <a:r>
              <a:rPr lang="pl-PL" sz="1200" dirty="0"/>
              <a:t>b) nabrzeże Straganiarska - Wartka obejmujące:</a:t>
            </a:r>
          </a:p>
          <a:p>
            <a:pPr marL="0" indent="0" algn="just">
              <a:buNone/>
            </a:pPr>
            <a:r>
              <a:rPr lang="pl-PL" sz="1200" dirty="0"/>
              <a:t>- ul. Rybackie Pobrzeże, od ul. Straganiarskiej do Baszty Łabędź;</a:t>
            </a:r>
          </a:p>
          <a:p>
            <a:pPr marL="0" indent="0" algn="just">
              <a:buNone/>
            </a:pPr>
            <a:r>
              <a:rPr lang="pl-PL" sz="1200" dirty="0"/>
              <a:t>- odcinek od Baszty Łabędź do mostu Wapienniczego (rejon ul. Wartkiej) ku ujściu Kanału Raduni (z wyłączeniem zakresu kładki na Ołowiankę).</a:t>
            </a:r>
          </a:p>
        </p:txBody>
      </p:sp>
      <p:pic>
        <p:nvPicPr>
          <p:cNvPr id="6" name="Obraz 5"/>
          <p:cNvPicPr>
            <a:picLocks noChangeAspect="1"/>
          </p:cNvPicPr>
          <p:nvPr/>
        </p:nvPicPr>
        <p:blipFill>
          <a:blip r:embed="rId2"/>
          <a:stretch>
            <a:fillRect/>
          </a:stretch>
        </p:blipFill>
        <p:spPr>
          <a:xfrm>
            <a:off x="179512" y="1149920"/>
            <a:ext cx="3258143" cy="4727352"/>
          </a:xfrm>
          <a:prstGeom prst="rect">
            <a:avLst/>
          </a:prstGeom>
          <a:ln>
            <a:solidFill>
              <a:schemeClr val="accent1">
                <a:lumMod val="9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0067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pole tekstowe 2"/>
          <p:cNvSpPr txBox="1">
            <a:spLocks noChangeArrowheads="1"/>
          </p:cNvSpPr>
          <p:nvPr/>
        </p:nvSpPr>
        <p:spPr bwMode="auto">
          <a:xfrm>
            <a:off x="1679575" y="6494463"/>
            <a:ext cx="6026150" cy="247650"/>
          </a:xfrm>
          <a:prstGeom prst="rect">
            <a:avLst/>
          </a:prstGeom>
          <a:noFill/>
          <a:ln w="9525">
            <a:noFill/>
            <a:miter lim="800000"/>
            <a:headEnd/>
            <a:tailEnd/>
          </a:ln>
        </p:spPr>
        <p:txBody>
          <a:bodyPr wrap="none">
            <a:spAutoFit/>
          </a:bodyPr>
          <a:lstStyle/>
          <a:p>
            <a:pPr algn="ctr"/>
            <a:r>
              <a:rPr lang="pl-PL" sz="1000" b="1"/>
              <a:t>Projekt współfinansowany przez Unię Europejską z Europejskiego Funduszu Rozwoju Regionalnego 2007-2013</a:t>
            </a:r>
          </a:p>
        </p:txBody>
      </p:sp>
      <p:grpSp>
        <p:nvGrpSpPr>
          <p:cNvPr id="12291" name="Group 3"/>
          <p:cNvGrpSpPr>
            <a:grpSpLocks/>
          </p:cNvGrpSpPr>
          <p:nvPr/>
        </p:nvGrpSpPr>
        <p:grpSpPr bwMode="auto">
          <a:xfrm>
            <a:off x="3419475" y="6161088"/>
            <a:ext cx="2776538" cy="292100"/>
            <a:chOff x="1087" y="2686"/>
            <a:chExt cx="4373" cy="459"/>
          </a:xfrm>
        </p:grpSpPr>
        <p:pic>
          <p:nvPicPr>
            <p:cNvPr id="12293" name="Obraz 2"/>
            <p:cNvPicPr>
              <a:picLocks noChangeAspect="1" noChangeArrowheads="1"/>
            </p:cNvPicPr>
            <p:nvPr/>
          </p:nvPicPr>
          <p:blipFill>
            <a:blip r:embed="rId3" cstate="print"/>
            <a:srcRect/>
            <a:stretch>
              <a:fillRect/>
            </a:stretch>
          </p:blipFill>
          <p:spPr bwMode="auto">
            <a:xfrm>
              <a:off x="1087" y="2686"/>
              <a:ext cx="1247" cy="459"/>
            </a:xfrm>
            <a:prstGeom prst="rect">
              <a:avLst/>
            </a:prstGeom>
            <a:noFill/>
            <a:ln w="9525">
              <a:noFill/>
              <a:miter lim="800000"/>
              <a:headEnd/>
              <a:tailEnd/>
            </a:ln>
          </p:spPr>
        </p:pic>
        <p:pic>
          <p:nvPicPr>
            <p:cNvPr id="12294" name="Obraz 4" descr="Gdansk"/>
            <p:cNvPicPr>
              <a:picLocks noChangeAspect="1" noChangeArrowheads="1"/>
            </p:cNvPicPr>
            <p:nvPr/>
          </p:nvPicPr>
          <p:blipFill>
            <a:blip r:embed="rId4" cstate="print"/>
            <a:srcRect/>
            <a:stretch>
              <a:fillRect/>
            </a:stretch>
          </p:blipFill>
          <p:spPr bwMode="auto">
            <a:xfrm>
              <a:off x="3607" y="2760"/>
              <a:ext cx="337" cy="288"/>
            </a:xfrm>
            <a:prstGeom prst="rect">
              <a:avLst/>
            </a:prstGeom>
            <a:noFill/>
            <a:ln w="9525">
              <a:noFill/>
              <a:miter lim="800000"/>
              <a:headEnd/>
              <a:tailEnd/>
            </a:ln>
          </p:spPr>
        </p:pic>
        <p:pic>
          <p:nvPicPr>
            <p:cNvPr id="12295" name="Obraz 3" descr="UE+EFRR_L-kolor"/>
            <p:cNvPicPr>
              <a:picLocks noChangeAspect="1" noChangeArrowheads="1"/>
            </p:cNvPicPr>
            <p:nvPr/>
          </p:nvPicPr>
          <p:blipFill>
            <a:blip r:embed="rId5" cstate="print"/>
            <a:srcRect/>
            <a:stretch>
              <a:fillRect/>
            </a:stretch>
          </p:blipFill>
          <p:spPr bwMode="auto">
            <a:xfrm>
              <a:off x="4238" y="2688"/>
              <a:ext cx="1222" cy="428"/>
            </a:xfrm>
            <a:prstGeom prst="rect">
              <a:avLst/>
            </a:prstGeom>
            <a:noFill/>
            <a:ln w="9525">
              <a:noFill/>
              <a:miter lim="800000"/>
              <a:headEnd/>
              <a:tailEnd/>
            </a:ln>
          </p:spPr>
        </p:pic>
        <p:pic>
          <p:nvPicPr>
            <p:cNvPr id="12296" name="Obraz 1"/>
            <p:cNvPicPr>
              <a:picLocks noChangeAspect="1" noChangeArrowheads="1"/>
            </p:cNvPicPr>
            <p:nvPr/>
          </p:nvPicPr>
          <p:blipFill>
            <a:blip r:embed="rId6" cstate="print"/>
            <a:srcRect r="25655"/>
            <a:stretch>
              <a:fillRect/>
            </a:stretch>
          </p:blipFill>
          <p:spPr bwMode="auto">
            <a:xfrm>
              <a:off x="2618" y="2709"/>
              <a:ext cx="627" cy="392"/>
            </a:xfrm>
            <a:prstGeom prst="rect">
              <a:avLst/>
            </a:prstGeom>
            <a:noFill/>
            <a:ln w="9525">
              <a:noFill/>
              <a:miter lim="800000"/>
              <a:headEnd/>
              <a:tailEnd/>
            </a:ln>
          </p:spPr>
        </p:pic>
      </p:grpSp>
      <p:pic>
        <p:nvPicPr>
          <p:cNvPr id="12292" name="Obraz 5" descr="znak_"/>
          <p:cNvPicPr>
            <a:picLocks noChangeAspect="1" noChangeArrowheads="1"/>
          </p:cNvPicPr>
          <p:nvPr/>
        </p:nvPicPr>
        <p:blipFill>
          <a:blip r:embed="rId7" cstate="print"/>
          <a:srcRect/>
          <a:stretch>
            <a:fillRect/>
          </a:stretch>
        </p:blipFill>
        <p:spPr bwMode="auto">
          <a:xfrm>
            <a:off x="8388350" y="6092825"/>
            <a:ext cx="504825" cy="6048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7504" y="70146"/>
            <a:ext cx="3641857" cy="1277786"/>
          </a:xfrm>
          <a:prstGeom prst="rect">
            <a:avLst/>
          </a:prstGeom>
        </p:spPr>
        <p:txBody>
          <a:bodyPr wrap="square">
            <a:spAutoFit/>
          </a:bodyPr>
          <a:lstStyle/>
          <a:p>
            <a:pPr algn="just">
              <a:lnSpc>
                <a:spcPct val="107000"/>
              </a:lnSpc>
              <a:spcAft>
                <a:spcPts val="800"/>
              </a:spcAft>
            </a:pPr>
            <a:r>
              <a:rPr lang="pl-PL" b="1" dirty="0">
                <a:solidFill>
                  <a:srgbClr val="9B9CA0"/>
                </a:solidFill>
                <a:latin typeface="+mj-lt"/>
                <a:ea typeface="+mj-ea"/>
                <a:cs typeface="+mj-cs"/>
              </a:rPr>
              <a:t>Śródlądowe drogi wodne oraz porty morskie i śródlądowe - bazowa i kompleksowa sieć TEN-T </a:t>
            </a:r>
          </a:p>
        </p:txBody>
      </p:sp>
      <p:sp>
        <p:nvSpPr>
          <p:cNvPr id="5" name="pole tekstowe 4">
            <a:extLst>
              <a:ext uri="{FF2B5EF4-FFF2-40B4-BE49-F238E27FC236}">
                <a16:creationId xmlns:a16="http://schemas.microsoft.com/office/drawing/2014/main" id="{002F2D43-5712-4FD4-B226-3E5679A64215}"/>
              </a:ext>
            </a:extLst>
          </p:cNvPr>
          <p:cNvSpPr txBox="1"/>
          <p:nvPr/>
        </p:nvSpPr>
        <p:spPr>
          <a:xfrm>
            <a:off x="196903" y="6055605"/>
            <a:ext cx="6192688" cy="769441"/>
          </a:xfrm>
          <a:prstGeom prst="rect">
            <a:avLst/>
          </a:prstGeom>
          <a:noFill/>
        </p:spPr>
        <p:txBody>
          <a:bodyPr wrap="square" rtlCol="0">
            <a:spAutoFit/>
          </a:bodyPr>
          <a:lstStyle/>
          <a:p>
            <a:r>
              <a:rPr lang="pl-PL" sz="800" b="1" dirty="0">
                <a:solidFill>
                  <a:schemeClr val="bg1"/>
                </a:solidFill>
              </a:rPr>
              <a:t>Gdańsk, 21 czerwiec 2017 rok</a:t>
            </a:r>
          </a:p>
          <a:p>
            <a:endParaRPr lang="pl-PL" sz="800" dirty="0">
              <a:solidFill>
                <a:schemeClr val="bg1"/>
              </a:solidFill>
            </a:endParaRPr>
          </a:p>
          <a:p>
            <a:r>
              <a:rPr lang="pl-PL" sz="800" dirty="0">
                <a:solidFill>
                  <a:schemeClr val="bg1"/>
                </a:solidFill>
              </a:rPr>
              <a:t>IV FORUM KORYTARZA TRANSPORTOWEGO BAŁTYK ADRIATYK</a:t>
            </a:r>
          </a:p>
          <a:p>
            <a:r>
              <a:rPr lang="pl-PL" sz="800" dirty="0">
                <a:solidFill>
                  <a:schemeClr val="bg1"/>
                </a:solidFill>
              </a:rPr>
              <a:t>„Rok rzeki Wisły – drogi wodne w węzłach miejskich CNC w Polsce – wyzwania i szanse</a:t>
            </a:r>
            <a:r>
              <a:rPr lang="pl-PL" sz="900" dirty="0">
                <a:solidFill>
                  <a:schemeClr val="bg1"/>
                </a:solidFill>
              </a:rPr>
              <a:t>”</a:t>
            </a:r>
          </a:p>
          <a:p>
            <a:pPr algn="ctr"/>
            <a:endParaRPr lang="pl-PL" sz="1100" dirty="0">
              <a:solidFill>
                <a:schemeClr val="bg1"/>
              </a:solidFill>
            </a:endParaRPr>
          </a:p>
        </p:txBody>
      </p:sp>
      <p:grpSp>
        <p:nvGrpSpPr>
          <p:cNvPr id="11" name="Grupa 10">
            <a:extLst>
              <a:ext uri="{FF2B5EF4-FFF2-40B4-BE49-F238E27FC236}">
                <a16:creationId xmlns:a16="http://schemas.microsoft.com/office/drawing/2014/main" id="{4AB7231A-5059-4EEE-ACC9-6B756A9B5D77}"/>
              </a:ext>
            </a:extLst>
          </p:cNvPr>
          <p:cNvGrpSpPr/>
          <p:nvPr/>
        </p:nvGrpSpPr>
        <p:grpSpPr>
          <a:xfrm>
            <a:off x="79167" y="1556792"/>
            <a:ext cx="4132793" cy="3888432"/>
            <a:chOff x="196903" y="1268936"/>
            <a:chExt cx="5023169" cy="4522470"/>
          </a:xfrm>
        </p:grpSpPr>
        <p:pic>
          <p:nvPicPr>
            <p:cNvPr id="3" name="Obraz 2"/>
            <p:cNvPicPr/>
            <p:nvPr/>
          </p:nvPicPr>
          <p:blipFill rotWithShape="1">
            <a:blip r:embed="rId2"/>
            <a:srcRect r="21218"/>
            <a:stretch/>
          </p:blipFill>
          <p:spPr>
            <a:xfrm>
              <a:off x="196903" y="1268936"/>
              <a:ext cx="5023169" cy="4522470"/>
            </a:xfrm>
            <a:prstGeom prst="rect">
              <a:avLst/>
            </a:prstGeom>
            <a:ln>
              <a:noFill/>
            </a:ln>
            <a:effectLst>
              <a:outerShdw blurRad="190500" algn="tl" rotWithShape="0">
                <a:srgbClr val="000000">
                  <a:alpha val="70000"/>
                </a:srgbClr>
              </a:outerShdw>
            </a:effectLst>
          </p:spPr>
        </p:pic>
        <p:sp>
          <p:nvSpPr>
            <p:cNvPr id="9" name="pole tekstowe 8">
              <a:extLst>
                <a:ext uri="{FF2B5EF4-FFF2-40B4-BE49-F238E27FC236}">
                  <a16:creationId xmlns:a16="http://schemas.microsoft.com/office/drawing/2014/main" id="{2F763889-BD14-45AE-AA8F-7862070E6E34}"/>
                </a:ext>
              </a:extLst>
            </p:cNvPr>
            <p:cNvSpPr txBox="1"/>
            <p:nvPr/>
          </p:nvSpPr>
          <p:spPr>
            <a:xfrm>
              <a:off x="3236763" y="3612329"/>
              <a:ext cx="1662886" cy="644332"/>
            </a:xfrm>
            <a:prstGeom prst="rect">
              <a:avLst/>
            </a:prstGeom>
            <a:solidFill>
              <a:schemeClr val="bg1"/>
            </a:solidFill>
          </p:spPr>
          <p:txBody>
            <a:bodyPr wrap="square" rtlCol="0">
              <a:spAutoFit/>
            </a:bodyPr>
            <a:lstStyle/>
            <a:p>
              <a:r>
                <a:rPr lang="pl-PL" sz="1000" b="1" dirty="0">
                  <a:solidFill>
                    <a:srgbClr val="7297DE"/>
                  </a:solidFill>
                </a:rPr>
                <a:t>brak infrastruktury śródlądowej w ramach sieci TEN-T</a:t>
              </a:r>
            </a:p>
          </p:txBody>
        </p:sp>
      </p:grpSp>
      <p:sp>
        <p:nvSpPr>
          <p:cNvPr id="10" name="Prostokąt 9">
            <a:extLst>
              <a:ext uri="{FF2B5EF4-FFF2-40B4-BE49-F238E27FC236}">
                <a16:creationId xmlns:a16="http://schemas.microsoft.com/office/drawing/2014/main" id="{FBD80F94-EE3E-4E9A-A8F6-7378560D5594}"/>
              </a:ext>
            </a:extLst>
          </p:cNvPr>
          <p:cNvSpPr/>
          <p:nvPr/>
        </p:nvSpPr>
        <p:spPr>
          <a:xfrm>
            <a:off x="4283968" y="70146"/>
            <a:ext cx="4777680" cy="1574149"/>
          </a:xfrm>
          <a:prstGeom prst="rect">
            <a:avLst/>
          </a:prstGeom>
        </p:spPr>
        <p:txBody>
          <a:bodyPr wrap="square">
            <a:spAutoFit/>
          </a:bodyPr>
          <a:lstStyle/>
          <a:p>
            <a:pPr algn="just">
              <a:lnSpc>
                <a:spcPct val="107000"/>
              </a:lnSpc>
              <a:spcAft>
                <a:spcPts val="800"/>
              </a:spcAft>
            </a:pPr>
            <a:r>
              <a:rPr lang="pl-PL" b="1" dirty="0">
                <a:solidFill>
                  <a:srgbClr val="9B9CA0"/>
                </a:solidFill>
                <a:latin typeface="+mj-lt"/>
                <a:ea typeface="+mj-ea"/>
                <a:cs typeface="+mj-cs"/>
              </a:rPr>
              <a:t>Szlaki wodne w ramach europejskiego systemu śródlądowych dróg wodnych o znaczeniu międzynarodowym, mające szczególne znaczenie dla rozwoju </a:t>
            </a:r>
            <a:r>
              <a:rPr lang="pl-PL" b="1" dirty="0">
                <a:latin typeface="+mj-lt"/>
                <a:ea typeface="+mj-ea"/>
                <a:cs typeface="+mj-cs"/>
              </a:rPr>
              <a:t>Węzła miejskiego Gdańsk – Gdynia – Sopot:</a:t>
            </a:r>
          </a:p>
        </p:txBody>
      </p:sp>
      <p:pic>
        <p:nvPicPr>
          <p:cNvPr id="13" name="Obraz 12" descr="apoteoza-drogi-wodne3">
            <a:extLst>
              <a:ext uri="{FF2B5EF4-FFF2-40B4-BE49-F238E27FC236}">
                <a16:creationId xmlns:a16="http://schemas.microsoft.com/office/drawing/2014/main" id="{8E9FE18B-8113-4EA7-BBCB-27EE7EEB1246}"/>
              </a:ext>
            </a:extLst>
          </p:cNvPr>
          <p:cNvPicPr/>
          <p:nvPr/>
        </p:nvPicPr>
        <p:blipFill rotWithShape="1">
          <a:blip r:embed="rId3">
            <a:extLst>
              <a:ext uri="{28A0092B-C50C-407E-A947-70E740481C1C}">
                <a14:useLocalDpi xmlns:a14="http://schemas.microsoft.com/office/drawing/2010/main" val="0"/>
              </a:ext>
            </a:extLst>
          </a:blip>
          <a:srcRect t="12012"/>
          <a:stretch/>
        </p:blipFill>
        <p:spPr bwMode="auto">
          <a:xfrm>
            <a:off x="4369852" y="1750859"/>
            <a:ext cx="3226484" cy="3169062"/>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4" name="pole tekstowe 13">
            <a:extLst>
              <a:ext uri="{FF2B5EF4-FFF2-40B4-BE49-F238E27FC236}">
                <a16:creationId xmlns:a16="http://schemas.microsoft.com/office/drawing/2014/main" id="{5CCD72A0-1448-4E1B-947F-234A6A3F7488}"/>
              </a:ext>
            </a:extLst>
          </p:cNvPr>
          <p:cNvSpPr txBox="1"/>
          <p:nvPr/>
        </p:nvSpPr>
        <p:spPr>
          <a:xfrm>
            <a:off x="7416659" y="1679923"/>
            <a:ext cx="1727341" cy="3416320"/>
          </a:xfrm>
          <a:prstGeom prst="rect">
            <a:avLst/>
          </a:prstGeom>
          <a:noFill/>
        </p:spPr>
        <p:txBody>
          <a:bodyPr wrap="square" rtlCol="0">
            <a:spAutoFit/>
          </a:bodyPr>
          <a:lstStyle/>
          <a:p>
            <a:pPr marL="285750" indent="-285750">
              <a:buFont typeface="Arial" panose="020B0604020202020204" pitchFamily="34" charset="0"/>
              <a:buChar char="•"/>
            </a:pPr>
            <a:r>
              <a:rPr lang="pl-PL" sz="1200" b="1" dirty="0">
                <a:solidFill>
                  <a:srgbClr val="FF6907"/>
                </a:solidFill>
              </a:rPr>
              <a:t>droga wodna E40</a:t>
            </a:r>
            <a:r>
              <a:rPr lang="pl-PL" sz="1200" b="1" dirty="0"/>
              <a:t>, </a:t>
            </a:r>
            <a:r>
              <a:rPr lang="pl-PL" sz="1200" dirty="0"/>
              <a:t>łącząca Morze Bałtyckie od Gdańska z Morzem Czarnym w Odessie, </a:t>
            </a:r>
          </a:p>
          <a:p>
            <a:pPr marL="285750" indent="-285750">
              <a:buFont typeface="Arial" panose="020B0604020202020204" pitchFamily="34" charset="0"/>
              <a:buChar char="•"/>
            </a:pPr>
            <a:r>
              <a:rPr lang="pl-PL" sz="1200" b="1" dirty="0">
                <a:solidFill>
                  <a:srgbClr val="21A463"/>
                </a:solidFill>
              </a:rPr>
              <a:t>droga wodna E70</a:t>
            </a:r>
            <a:r>
              <a:rPr lang="pl-PL" sz="1200" b="1" dirty="0"/>
              <a:t>, </a:t>
            </a:r>
            <a:r>
              <a:rPr lang="pl-PL" sz="1200" dirty="0"/>
              <a:t>łącząca Odrę z zalewem Wiślanym i stanowiąca część europejskiego szlaku komunikacyjnego Wschód-Zachód, łączącego Kłajpedę z Rotterdamem</a:t>
            </a:r>
          </a:p>
        </p:txBody>
      </p:sp>
      <p:sp>
        <p:nvSpPr>
          <p:cNvPr id="15" name="pole tekstowe 14">
            <a:extLst>
              <a:ext uri="{FF2B5EF4-FFF2-40B4-BE49-F238E27FC236}">
                <a16:creationId xmlns:a16="http://schemas.microsoft.com/office/drawing/2014/main" id="{F10A2048-9E53-4FEA-A259-67D5062B1754}"/>
              </a:ext>
            </a:extLst>
          </p:cNvPr>
          <p:cNvSpPr txBox="1"/>
          <p:nvPr/>
        </p:nvSpPr>
        <p:spPr>
          <a:xfrm>
            <a:off x="0" y="5463066"/>
            <a:ext cx="4032448" cy="215444"/>
          </a:xfrm>
          <a:prstGeom prst="rect">
            <a:avLst/>
          </a:prstGeom>
          <a:noFill/>
        </p:spPr>
        <p:txBody>
          <a:bodyPr wrap="square" rtlCol="0">
            <a:spAutoFit/>
          </a:bodyPr>
          <a:lstStyle/>
          <a:p>
            <a:r>
              <a:rPr lang="pl-PL" sz="800" i="1" dirty="0">
                <a:solidFill>
                  <a:srgbClr val="9B9CA0"/>
                </a:solidFill>
              </a:rPr>
              <a:t>Źródło: http://ec.europa.eu/transport/infrastructure/tentec/tentec-portal/map</a:t>
            </a:r>
          </a:p>
        </p:txBody>
      </p:sp>
      <p:grpSp>
        <p:nvGrpSpPr>
          <p:cNvPr id="17" name="Group 136">
            <a:extLst>
              <a:ext uri="{FF2B5EF4-FFF2-40B4-BE49-F238E27FC236}">
                <a16:creationId xmlns:a16="http://schemas.microsoft.com/office/drawing/2014/main" id="{BBEE7261-9474-4E71-A770-BBEDBAB6A291}"/>
              </a:ext>
            </a:extLst>
          </p:cNvPr>
          <p:cNvGrpSpPr>
            <a:grpSpLocks noChangeAspect="1"/>
          </p:cNvGrpSpPr>
          <p:nvPr/>
        </p:nvGrpSpPr>
        <p:grpSpPr bwMode="auto">
          <a:xfrm flipH="1">
            <a:off x="6159393" y="1803134"/>
            <a:ext cx="513415" cy="149357"/>
            <a:chOff x="2258" y="624"/>
            <a:chExt cx="2939" cy="855"/>
          </a:xfrm>
        </p:grpSpPr>
        <p:sp>
          <p:nvSpPr>
            <p:cNvPr id="18" name="Freeform 137">
              <a:extLst>
                <a:ext uri="{FF2B5EF4-FFF2-40B4-BE49-F238E27FC236}">
                  <a16:creationId xmlns:a16="http://schemas.microsoft.com/office/drawing/2014/main" id="{BFA2D21D-28BF-418C-B1F1-B4DE742AA389}"/>
                </a:ext>
              </a:extLst>
            </p:cNvPr>
            <p:cNvSpPr>
              <a:spLocks noChangeAspect="1"/>
            </p:cNvSpPr>
            <p:nvPr/>
          </p:nvSpPr>
          <p:spPr bwMode="auto">
            <a:xfrm>
              <a:off x="3755" y="624"/>
              <a:ext cx="9" cy="41"/>
            </a:xfrm>
            <a:custGeom>
              <a:avLst/>
              <a:gdLst>
                <a:gd name="T0" fmla="*/ 3 w 18"/>
                <a:gd name="T1" fmla="*/ 21 h 81"/>
                <a:gd name="T2" fmla="*/ 0 w 18"/>
                <a:gd name="T3" fmla="*/ 0 h 81"/>
                <a:gd name="T4" fmla="*/ 5 w 18"/>
                <a:gd name="T5" fmla="*/ 21 h 81"/>
                <a:gd name="T6" fmla="*/ 3 w 18"/>
                <a:gd name="T7" fmla="*/ 21 h 81"/>
                <a:gd name="T8" fmla="*/ 3 w 18"/>
                <a:gd name="T9" fmla="*/ 21 h 81"/>
                <a:gd name="T10" fmla="*/ 0 60000 65536"/>
                <a:gd name="T11" fmla="*/ 0 60000 65536"/>
                <a:gd name="T12" fmla="*/ 0 60000 65536"/>
                <a:gd name="T13" fmla="*/ 0 60000 65536"/>
                <a:gd name="T14" fmla="*/ 0 60000 65536"/>
                <a:gd name="T15" fmla="*/ 0 w 18"/>
                <a:gd name="T16" fmla="*/ 0 h 81"/>
                <a:gd name="T17" fmla="*/ 18 w 18"/>
                <a:gd name="T18" fmla="*/ 81 h 81"/>
              </a:gdLst>
              <a:ahLst/>
              <a:cxnLst>
                <a:cxn ang="T10">
                  <a:pos x="T0" y="T1"/>
                </a:cxn>
                <a:cxn ang="T11">
                  <a:pos x="T2" y="T3"/>
                </a:cxn>
                <a:cxn ang="T12">
                  <a:pos x="T4" y="T5"/>
                </a:cxn>
                <a:cxn ang="T13">
                  <a:pos x="T6" y="T7"/>
                </a:cxn>
                <a:cxn ang="T14">
                  <a:pos x="T8" y="T9"/>
                </a:cxn>
              </a:cxnLst>
              <a:rect l="T15" t="T16" r="T17" b="T18"/>
              <a:pathLst>
                <a:path w="18" h="81">
                  <a:moveTo>
                    <a:pt x="10" y="81"/>
                  </a:moveTo>
                  <a:lnTo>
                    <a:pt x="0" y="0"/>
                  </a:lnTo>
                  <a:lnTo>
                    <a:pt x="18" y="81"/>
                  </a:lnTo>
                  <a:lnTo>
                    <a:pt x="10" y="81"/>
                  </a:lnTo>
                  <a:close/>
                </a:path>
              </a:pathLst>
            </a:custGeom>
            <a:solidFill>
              <a:srgbClr val="003399"/>
            </a:solidFill>
            <a:ln>
              <a:noFill/>
            </a:ln>
            <a:extLst>
              <a:ext uri="{91240B29-F687-4F45-9708-019B960494DF}">
                <a14:hiddenLine xmlns:a14="http://schemas.microsoft.com/office/drawing/2010/main" w="3175" cap="flat" cmpd="sng">
                  <a:solidFill>
                    <a:srgbClr val="000000"/>
                  </a:solidFill>
                  <a:prstDash val="solid"/>
                  <a:round/>
                  <a:headEnd/>
                  <a:tailEnd/>
                </a14:hiddenLine>
              </a:ext>
            </a:extLst>
          </p:spPr>
          <p:txBody>
            <a:bodyPr rot="10800000" lIns="0" tIns="0" rIns="0" bIns="0" anchor="ctr" anchorCtr="1"/>
            <a:lstStyle/>
            <a:p>
              <a:endParaRPr lang="pl-PL"/>
            </a:p>
          </p:txBody>
        </p:sp>
        <p:sp>
          <p:nvSpPr>
            <p:cNvPr id="19" name="Freeform 138">
              <a:extLst>
                <a:ext uri="{FF2B5EF4-FFF2-40B4-BE49-F238E27FC236}">
                  <a16:creationId xmlns:a16="http://schemas.microsoft.com/office/drawing/2014/main" id="{1B7DE76C-B194-47A4-AC50-EFD915F355FE}"/>
                </a:ext>
              </a:extLst>
            </p:cNvPr>
            <p:cNvSpPr>
              <a:spLocks noChangeAspect="1"/>
            </p:cNvSpPr>
            <p:nvPr/>
          </p:nvSpPr>
          <p:spPr bwMode="auto">
            <a:xfrm>
              <a:off x="2521" y="665"/>
              <a:ext cx="1915" cy="478"/>
            </a:xfrm>
            <a:custGeom>
              <a:avLst/>
              <a:gdLst>
                <a:gd name="T0" fmla="*/ 2 w 3831"/>
                <a:gd name="T1" fmla="*/ 236 h 956"/>
                <a:gd name="T2" fmla="*/ 46 w 3831"/>
                <a:gd name="T3" fmla="*/ 231 h 956"/>
                <a:gd name="T4" fmla="*/ 51 w 3831"/>
                <a:gd name="T5" fmla="*/ 222 h 956"/>
                <a:gd name="T6" fmla="*/ 60 w 3831"/>
                <a:gd name="T7" fmla="*/ 213 h 956"/>
                <a:gd name="T8" fmla="*/ 63 w 3831"/>
                <a:gd name="T9" fmla="*/ 199 h 956"/>
                <a:gd name="T10" fmla="*/ 68 w 3831"/>
                <a:gd name="T11" fmla="*/ 186 h 956"/>
                <a:gd name="T12" fmla="*/ 74 w 3831"/>
                <a:gd name="T13" fmla="*/ 143 h 956"/>
                <a:gd name="T14" fmla="*/ 78 w 3831"/>
                <a:gd name="T15" fmla="*/ 142 h 956"/>
                <a:gd name="T16" fmla="*/ 81 w 3831"/>
                <a:gd name="T17" fmla="*/ 134 h 956"/>
                <a:gd name="T18" fmla="*/ 85 w 3831"/>
                <a:gd name="T19" fmla="*/ 132 h 956"/>
                <a:gd name="T20" fmla="*/ 89 w 3831"/>
                <a:gd name="T21" fmla="*/ 131 h 956"/>
                <a:gd name="T22" fmla="*/ 95 w 3831"/>
                <a:gd name="T23" fmla="*/ 131 h 956"/>
                <a:gd name="T24" fmla="*/ 98 w 3831"/>
                <a:gd name="T25" fmla="*/ 139 h 956"/>
                <a:gd name="T26" fmla="*/ 114 w 3831"/>
                <a:gd name="T27" fmla="*/ 144 h 956"/>
                <a:gd name="T28" fmla="*/ 115 w 3831"/>
                <a:gd name="T29" fmla="*/ 135 h 956"/>
                <a:gd name="T30" fmla="*/ 119 w 3831"/>
                <a:gd name="T31" fmla="*/ 134 h 956"/>
                <a:gd name="T32" fmla="*/ 123 w 3831"/>
                <a:gd name="T33" fmla="*/ 133 h 956"/>
                <a:gd name="T34" fmla="*/ 130 w 3831"/>
                <a:gd name="T35" fmla="*/ 134 h 956"/>
                <a:gd name="T36" fmla="*/ 134 w 3831"/>
                <a:gd name="T37" fmla="*/ 142 h 956"/>
                <a:gd name="T38" fmla="*/ 138 w 3831"/>
                <a:gd name="T39" fmla="*/ 145 h 956"/>
                <a:gd name="T40" fmla="*/ 269 w 3831"/>
                <a:gd name="T41" fmla="*/ 213 h 956"/>
                <a:gd name="T42" fmla="*/ 282 w 3831"/>
                <a:gd name="T43" fmla="*/ 213 h 956"/>
                <a:gd name="T44" fmla="*/ 296 w 3831"/>
                <a:gd name="T45" fmla="*/ 216 h 956"/>
                <a:gd name="T46" fmla="*/ 453 w 3831"/>
                <a:gd name="T47" fmla="*/ 211 h 956"/>
                <a:gd name="T48" fmla="*/ 454 w 3831"/>
                <a:gd name="T49" fmla="*/ 203 h 956"/>
                <a:gd name="T50" fmla="*/ 479 w 3831"/>
                <a:gd name="T51" fmla="*/ 195 h 956"/>
                <a:gd name="T52" fmla="*/ 557 w 3831"/>
                <a:gd name="T53" fmla="*/ 166 h 956"/>
                <a:gd name="T54" fmla="*/ 567 w 3831"/>
                <a:gd name="T55" fmla="*/ 160 h 956"/>
                <a:gd name="T56" fmla="*/ 578 w 3831"/>
                <a:gd name="T57" fmla="*/ 155 h 956"/>
                <a:gd name="T58" fmla="*/ 589 w 3831"/>
                <a:gd name="T59" fmla="*/ 149 h 956"/>
                <a:gd name="T60" fmla="*/ 600 w 3831"/>
                <a:gd name="T61" fmla="*/ 145 h 956"/>
                <a:gd name="T62" fmla="*/ 617 w 3831"/>
                <a:gd name="T63" fmla="*/ 140 h 956"/>
                <a:gd name="T64" fmla="*/ 623 w 3831"/>
                <a:gd name="T65" fmla="*/ 63 h 956"/>
                <a:gd name="T66" fmla="*/ 621 w 3831"/>
                <a:gd name="T67" fmla="*/ 57 h 956"/>
                <a:gd name="T68" fmla="*/ 621 w 3831"/>
                <a:gd name="T69" fmla="*/ 0 h 956"/>
                <a:gd name="T70" fmla="*/ 636 w 3831"/>
                <a:gd name="T71" fmla="*/ 17 h 956"/>
                <a:gd name="T72" fmla="*/ 632 w 3831"/>
                <a:gd name="T73" fmla="*/ 32 h 956"/>
                <a:gd name="T74" fmla="*/ 639 w 3831"/>
                <a:gd name="T75" fmla="*/ 36 h 956"/>
                <a:gd name="T76" fmla="*/ 658 w 3831"/>
                <a:gd name="T77" fmla="*/ 48 h 956"/>
                <a:gd name="T78" fmla="*/ 658 w 3831"/>
                <a:gd name="T79" fmla="*/ 53 h 956"/>
                <a:gd name="T80" fmla="*/ 641 w 3831"/>
                <a:gd name="T81" fmla="*/ 78 h 956"/>
                <a:gd name="T82" fmla="*/ 652 w 3831"/>
                <a:gd name="T83" fmla="*/ 133 h 956"/>
                <a:gd name="T84" fmla="*/ 668 w 3831"/>
                <a:gd name="T85" fmla="*/ 131 h 956"/>
                <a:gd name="T86" fmla="*/ 683 w 3831"/>
                <a:gd name="T87" fmla="*/ 130 h 956"/>
                <a:gd name="T88" fmla="*/ 731 w 3831"/>
                <a:gd name="T89" fmla="*/ 129 h 956"/>
                <a:gd name="T90" fmla="*/ 736 w 3831"/>
                <a:gd name="T91" fmla="*/ 131 h 956"/>
                <a:gd name="T92" fmla="*/ 740 w 3831"/>
                <a:gd name="T93" fmla="*/ 135 h 956"/>
                <a:gd name="T94" fmla="*/ 759 w 3831"/>
                <a:gd name="T95" fmla="*/ 185 h 956"/>
                <a:gd name="T96" fmla="*/ 782 w 3831"/>
                <a:gd name="T97" fmla="*/ 184 h 956"/>
                <a:gd name="T98" fmla="*/ 807 w 3831"/>
                <a:gd name="T99" fmla="*/ 184 h 956"/>
                <a:gd name="T100" fmla="*/ 830 w 3831"/>
                <a:gd name="T101" fmla="*/ 184 h 956"/>
                <a:gd name="T102" fmla="*/ 851 w 3831"/>
                <a:gd name="T103" fmla="*/ 184 h 956"/>
                <a:gd name="T104" fmla="*/ 868 w 3831"/>
                <a:gd name="T105" fmla="*/ 184 h 956"/>
                <a:gd name="T106" fmla="*/ 878 w 3831"/>
                <a:gd name="T107" fmla="*/ 184 h 956"/>
                <a:gd name="T108" fmla="*/ 889 w 3831"/>
                <a:gd name="T109" fmla="*/ 185 h 956"/>
                <a:gd name="T110" fmla="*/ 899 w 3831"/>
                <a:gd name="T111" fmla="*/ 185 h 956"/>
                <a:gd name="T112" fmla="*/ 909 w 3831"/>
                <a:gd name="T113" fmla="*/ 186 h 956"/>
                <a:gd name="T114" fmla="*/ 919 w 3831"/>
                <a:gd name="T115" fmla="*/ 186 h 956"/>
                <a:gd name="T116" fmla="*/ 939 w 3831"/>
                <a:gd name="T117" fmla="*/ 221 h 956"/>
                <a:gd name="T118" fmla="*/ 947 w 3831"/>
                <a:gd name="T119" fmla="*/ 221 h 956"/>
                <a:gd name="T120" fmla="*/ 953 w 3831"/>
                <a:gd name="T121" fmla="*/ 224 h 956"/>
                <a:gd name="T122" fmla="*/ 0 w 3831"/>
                <a:gd name="T123" fmla="*/ 239 h 9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31"/>
                <a:gd name="T187" fmla="*/ 0 h 956"/>
                <a:gd name="T188" fmla="*/ 3831 w 3831"/>
                <a:gd name="T189" fmla="*/ 956 h 9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31" h="956">
                  <a:moveTo>
                    <a:pt x="0" y="956"/>
                  </a:moveTo>
                  <a:lnTo>
                    <a:pt x="2" y="954"/>
                  </a:lnTo>
                  <a:lnTo>
                    <a:pt x="8" y="943"/>
                  </a:lnTo>
                  <a:lnTo>
                    <a:pt x="16" y="935"/>
                  </a:lnTo>
                  <a:lnTo>
                    <a:pt x="24" y="931"/>
                  </a:lnTo>
                  <a:lnTo>
                    <a:pt x="185" y="923"/>
                  </a:lnTo>
                  <a:lnTo>
                    <a:pt x="191" y="912"/>
                  </a:lnTo>
                  <a:lnTo>
                    <a:pt x="198" y="900"/>
                  </a:lnTo>
                  <a:lnTo>
                    <a:pt x="204" y="888"/>
                  </a:lnTo>
                  <a:lnTo>
                    <a:pt x="214" y="884"/>
                  </a:lnTo>
                  <a:lnTo>
                    <a:pt x="239" y="881"/>
                  </a:lnTo>
                  <a:lnTo>
                    <a:pt x="243" y="850"/>
                  </a:lnTo>
                  <a:lnTo>
                    <a:pt x="247" y="832"/>
                  </a:lnTo>
                  <a:lnTo>
                    <a:pt x="249" y="813"/>
                  </a:lnTo>
                  <a:lnTo>
                    <a:pt x="255" y="795"/>
                  </a:lnTo>
                  <a:lnTo>
                    <a:pt x="262" y="778"/>
                  </a:lnTo>
                  <a:lnTo>
                    <a:pt x="268" y="760"/>
                  </a:lnTo>
                  <a:lnTo>
                    <a:pt x="274" y="741"/>
                  </a:lnTo>
                  <a:lnTo>
                    <a:pt x="280" y="724"/>
                  </a:lnTo>
                  <a:lnTo>
                    <a:pt x="286" y="706"/>
                  </a:lnTo>
                  <a:lnTo>
                    <a:pt x="297" y="570"/>
                  </a:lnTo>
                  <a:lnTo>
                    <a:pt x="301" y="567"/>
                  </a:lnTo>
                  <a:lnTo>
                    <a:pt x="307" y="567"/>
                  </a:lnTo>
                  <a:lnTo>
                    <a:pt x="315" y="567"/>
                  </a:lnTo>
                  <a:lnTo>
                    <a:pt x="319" y="567"/>
                  </a:lnTo>
                  <a:lnTo>
                    <a:pt x="324" y="539"/>
                  </a:lnTo>
                  <a:lnTo>
                    <a:pt x="326" y="536"/>
                  </a:lnTo>
                  <a:lnTo>
                    <a:pt x="330" y="532"/>
                  </a:lnTo>
                  <a:lnTo>
                    <a:pt x="334" y="530"/>
                  </a:lnTo>
                  <a:lnTo>
                    <a:pt x="340" y="526"/>
                  </a:lnTo>
                  <a:lnTo>
                    <a:pt x="346" y="524"/>
                  </a:lnTo>
                  <a:lnTo>
                    <a:pt x="353" y="522"/>
                  </a:lnTo>
                  <a:lnTo>
                    <a:pt x="359" y="522"/>
                  </a:lnTo>
                  <a:lnTo>
                    <a:pt x="363" y="522"/>
                  </a:lnTo>
                  <a:lnTo>
                    <a:pt x="373" y="522"/>
                  </a:lnTo>
                  <a:lnTo>
                    <a:pt x="383" y="522"/>
                  </a:lnTo>
                  <a:lnTo>
                    <a:pt x="390" y="524"/>
                  </a:lnTo>
                  <a:lnTo>
                    <a:pt x="394" y="528"/>
                  </a:lnTo>
                  <a:lnTo>
                    <a:pt x="394" y="553"/>
                  </a:lnTo>
                  <a:lnTo>
                    <a:pt x="415" y="561"/>
                  </a:lnTo>
                  <a:lnTo>
                    <a:pt x="417" y="578"/>
                  </a:lnTo>
                  <a:lnTo>
                    <a:pt x="456" y="574"/>
                  </a:lnTo>
                  <a:lnTo>
                    <a:pt x="456" y="547"/>
                  </a:lnTo>
                  <a:lnTo>
                    <a:pt x="458" y="543"/>
                  </a:lnTo>
                  <a:lnTo>
                    <a:pt x="462" y="539"/>
                  </a:lnTo>
                  <a:lnTo>
                    <a:pt x="466" y="537"/>
                  </a:lnTo>
                  <a:lnTo>
                    <a:pt x="472" y="536"/>
                  </a:lnTo>
                  <a:lnTo>
                    <a:pt x="479" y="536"/>
                  </a:lnTo>
                  <a:lnTo>
                    <a:pt x="485" y="534"/>
                  </a:lnTo>
                  <a:lnTo>
                    <a:pt x="489" y="532"/>
                  </a:lnTo>
                  <a:lnTo>
                    <a:pt x="495" y="532"/>
                  </a:lnTo>
                  <a:lnTo>
                    <a:pt x="503" y="532"/>
                  </a:lnTo>
                  <a:lnTo>
                    <a:pt x="514" y="532"/>
                  </a:lnTo>
                  <a:lnTo>
                    <a:pt x="522" y="536"/>
                  </a:lnTo>
                  <a:lnTo>
                    <a:pt x="524" y="539"/>
                  </a:lnTo>
                  <a:lnTo>
                    <a:pt x="530" y="565"/>
                  </a:lnTo>
                  <a:lnTo>
                    <a:pt x="536" y="567"/>
                  </a:lnTo>
                  <a:lnTo>
                    <a:pt x="543" y="572"/>
                  </a:lnTo>
                  <a:lnTo>
                    <a:pt x="549" y="574"/>
                  </a:lnTo>
                  <a:lnTo>
                    <a:pt x="553" y="578"/>
                  </a:lnTo>
                  <a:lnTo>
                    <a:pt x="578" y="859"/>
                  </a:lnTo>
                  <a:lnTo>
                    <a:pt x="947" y="844"/>
                  </a:lnTo>
                  <a:lnTo>
                    <a:pt x="1079" y="850"/>
                  </a:lnTo>
                  <a:lnTo>
                    <a:pt x="1094" y="850"/>
                  </a:lnTo>
                  <a:lnTo>
                    <a:pt x="1110" y="850"/>
                  </a:lnTo>
                  <a:lnTo>
                    <a:pt x="1129" y="852"/>
                  </a:lnTo>
                  <a:lnTo>
                    <a:pt x="1149" y="853"/>
                  </a:lnTo>
                  <a:lnTo>
                    <a:pt x="1170" y="857"/>
                  </a:lnTo>
                  <a:lnTo>
                    <a:pt x="1187" y="861"/>
                  </a:lnTo>
                  <a:lnTo>
                    <a:pt x="1203" y="867"/>
                  </a:lnTo>
                  <a:lnTo>
                    <a:pt x="1214" y="873"/>
                  </a:lnTo>
                  <a:lnTo>
                    <a:pt x="1814" y="842"/>
                  </a:lnTo>
                  <a:lnTo>
                    <a:pt x="1814" y="820"/>
                  </a:lnTo>
                  <a:lnTo>
                    <a:pt x="1814" y="817"/>
                  </a:lnTo>
                  <a:lnTo>
                    <a:pt x="1818" y="811"/>
                  </a:lnTo>
                  <a:lnTo>
                    <a:pt x="1822" y="809"/>
                  </a:lnTo>
                  <a:lnTo>
                    <a:pt x="1825" y="807"/>
                  </a:lnTo>
                  <a:lnTo>
                    <a:pt x="1917" y="780"/>
                  </a:lnTo>
                  <a:lnTo>
                    <a:pt x="2202" y="673"/>
                  </a:lnTo>
                  <a:lnTo>
                    <a:pt x="2215" y="667"/>
                  </a:lnTo>
                  <a:lnTo>
                    <a:pt x="2229" y="662"/>
                  </a:lnTo>
                  <a:lnTo>
                    <a:pt x="2242" y="656"/>
                  </a:lnTo>
                  <a:lnTo>
                    <a:pt x="2258" y="648"/>
                  </a:lnTo>
                  <a:lnTo>
                    <a:pt x="2271" y="640"/>
                  </a:lnTo>
                  <a:lnTo>
                    <a:pt x="2285" y="632"/>
                  </a:lnTo>
                  <a:lnTo>
                    <a:pt x="2301" y="627"/>
                  </a:lnTo>
                  <a:lnTo>
                    <a:pt x="2314" y="619"/>
                  </a:lnTo>
                  <a:lnTo>
                    <a:pt x="2328" y="611"/>
                  </a:lnTo>
                  <a:lnTo>
                    <a:pt x="2343" y="601"/>
                  </a:lnTo>
                  <a:lnTo>
                    <a:pt x="2357" y="596"/>
                  </a:lnTo>
                  <a:lnTo>
                    <a:pt x="2372" y="590"/>
                  </a:lnTo>
                  <a:lnTo>
                    <a:pt x="2386" y="584"/>
                  </a:lnTo>
                  <a:lnTo>
                    <a:pt x="2401" y="578"/>
                  </a:lnTo>
                  <a:lnTo>
                    <a:pt x="2415" y="572"/>
                  </a:lnTo>
                  <a:lnTo>
                    <a:pt x="2430" y="568"/>
                  </a:lnTo>
                  <a:lnTo>
                    <a:pt x="2469" y="559"/>
                  </a:lnTo>
                  <a:lnTo>
                    <a:pt x="2512" y="427"/>
                  </a:lnTo>
                  <a:lnTo>
                    <a:pt x="2514" y="247"/>
                  </a:lnTo>
                  <a:lnTo>
                    <a:pt x="2494" y="252"/>
                  </a:lnTo>
                  <a:lnTo>
                    <a:pt x="2411" y="179"/>
                  </a:lnTo>
                  <a:lnTo>
                    <a:pt x="2411" y="163"/>
                  </a:lnTo>
                  <a:lnTo>
                    <a:pt x="2487" y="225"/>
                  </a:lnTo>
                  <a:lnTo>
                    <a:pt x="2500" y="214"/>
                  </a:lnTo>
                  <a:lnTo>
                    <a:pt x="2479" y="0"/>
                  </a:lnTo>
                  <a:lnTo>
                    <a:pt x="2487" y="0"/>
                  </a:lnTo>
                  <a:lnTo>
                    <a:pt x="2498" y="49"/>
                  </a:lnTo>
                  <a:lnTo>
                    <a:pt x="2531" y="53"/>
                  </a:lnTo>
                  <a:lnTo>
                    <a:pt x="2545" y="68"/>
                  </a:lnTo>
                  <a:lnTo>
                    <a:pt x="2508" y="76"/>
                  </a:lnTo>
                  <a:lnTo>
                    <a:pt x="2514" y="128"/>
                  </a:lnTo>
                  <a:lnTo>
                    <a:pt x="2531" y="128"/>
                  </a:lnTo>
                  <a:lnTo>
                    <a:pt x="2590" y="128"/>
                  </a:lnTo>
                  <a:lnTo>
                    <a:pt x="2590" y="144"/>
                  </a:lnTo>
                  <a:lnTo>
                    <a:pt x="2558" y="144"/>
                  </a:lnTo>
                  <a:lnTo>
                    <a:pt x="2560" y="171"/>
                  </a:lnTo>
                  <a:lnTo>
                    <a:pt x="2632" y="171"/>
                  </a:lnTo>
                  <a:lnTo>
                    <a:pt x="2632" y="192"/>
                  </a:lnTo>
                  <a:lnTo>
                    <a:pt x="2591" y="192"/>
                  </a:lnTo>
                  <a:lnTo>
                    <a:pt x="2591" y="212"/>
                  </a:lnTo>
                  <a:lnTo>
                    <a:pt x="2632" y="212"/>
                  </a:lnTo>
                  <a:lnTo>
                    <a:pt x="2632" y="262"/>
                  </a:lnTo>
                  <a:lnTo>
                    <a:pt x="2588" y="320"/>
                  </a:lnTo>
                  <a:lnTo>
                    <a:pt x="2564" y="309"/>
                  </a:lnTo>
                  <a:lnTo>
                    <a:pt x="2570" y="518"/>
                  </a:lnTo>
                  <a:lnTo>
                    <a:pt x="2590" y="532"/>
                  </a:lnTo>
                  <a:lnTo>
                    <a:pt x="2611" y="530"/>
                  </a:lnTo>
                  <a:lnTo>
                    <a:pt x="2630" y="526"/>
                  </a:lnTo>
                  <a:lnTo>
                    <a:pt x="2652" y="524"/>
                  </a:lnTo>
                  <a:lnTo>
                    <a:pt x="2673" y="522"/>
                  </a:lnTo>
                  <a:lnTo>
                    <a:pt x="2694" y="520"/>
                  </a:lnTo>
                  <a:lnTo>
                    <a:pt x="2716" y="518"/>
                  </a:lnTo>
                  <a:lnTo>
                    <a:pt x="2735" y="518"/>
                  </a:lnTo>
                  <a:lnTo>
                    <a:pt x="2756" y="514"/>
                  </a:lnTo>
                  <a:lnTo>
                    <a:pt x="2919" y="514"/>
                  </a:lnTo>
                  <a:lnTo>
                    <a:pt x="2927" y="514"/>
                  </a:lnTo>
                  <a:lnTo>
                    <a:pt x="2933" y="518"/>
                  </a:lnTo>
                  <a:lnTo>
                    <a:pt x="2941" y="520"/>
                  </a:lnTo>
                  <a:lnTo>
                    <a:pt x="2946" y="524"/>
                  </a:lnTo>
                  <a:lnTo>
                    <a:pt x="2952" y="528"/>
                  </a:lnTo>
                  <a:lnTo>
                    <a:pt x="2956" y="532"/>
                  </a:lnTo>
                  <a:lnTo>
                    <a:pt x="2960" y="539"/>
                  </a:lnTo>
                  <a:lnTo>
                    <a:pt x="2962" y="543"/>
                  </a:lnTo>
                  <a:lnTo>
                    <a:pt x="3008" y="739"/>
                  </a:lnTo>
                  <a:lnTo>
                    <a:pt x="3038" y="739"/>
                  </a:lnTo>
                  <a:lnTo>
                    <a:pt x="3067" y="737"/>
                  </a:lnTo>
                  <a:lnTo>
                    <a:pt x="3100" y="737"/>
                  </a:lnTo>
                  <a:lnTo>
                    <a:pt x="3131" y="735"/>
                  </a:lnTo>
                  <a:lnTo>
                    <a:pt x="3162" y="735"/>
                  </a:lnTo>
                  <a:lnTo>
                    <a:pt x="3195" y="735"/>
                  </a:lnTo>
                  <a:lnTo>
                    <a:pt x="3228" y="735"/>
                  </a:lnTo>
                  <a:lnTo>
                    <a:pt x="3259" y="733"/>
                  </a:lnTo>
                  <a:lnTo>
                    <a:pt x="3292" y="733"/>
                  </a:lnTo>
                  <a:lnTo>
                    <a:pt x="3321" y="733"/>
                  </a:lnTo>
                  <a:lnTo>
                    <a:pt x="3352" y="733"/>
                  </a:lnTo>
                  <a:lnTo>
                    <a:pt x="3381" y="731"/>
                  </a:lnTo>
                  <a:lnTo>
                    <a:pt x="3406" y="733"/>
                  </a:lnTo>
                  <a:lnTo>
                    <a:pt x="3431" y="733"/>
                  </a:lnTo>
                  <a:lnTo>
                    <a:pt x="3454" y="733"/>
                  </a:lnTo>
                  <a:lnTo>
                    <a:pt x="3474" y="735"/>
                  </a:lnTo>
                  <a:lnTo>
                    <a:pt x="3487" y="735"/>
                  </a:lnTo>
                  <a:lnTo>
                    <a:pt x="3503" y="735"/>
                  </a:lnTo>
                  <a:lnTo>
                    <a:pt x="3515" y="735"/>
                  </a:lnTo>
                  <a:lnTo>
                    <a:pt x="3528" y="737"/>
                  </a:lnTo>
                  <a:lnTo>
                    <a:pt x="3544" y="737"/>
                  </a:lnTo>
                  <a:lnTo>
                    <a:pt x="3557" y="739"/>
                  </a:lnTo>
                  <a:lnTo>
                    <a:pt x="3571" y="739"/>
                  </a:lnTo>
                  <a:lnTo>
                    <a:pt x="3584" y="739"/>
                  </a:lnTo>
                  <a:lnTo>
                    <a:pt x="3598" y="739"/>
                  </a:lnTo>
                  <a:lnTo>
                    <a:pt x="3612" y="741"/>
                  </a:lnTo>
                  <a:lnTo>
                    <a:pt x="3625" y="741"/>
                  </a:lnTo>
                  <a:lnTo>
                    <a:pt x="3639" y="743"/>
                  </a:lnTo>
                  <a:lnTo>
                    <a:pt x="3652" y="743"/>
                  </a:lnTo>
                  <a:lnTo>
                    <a:pt x="3666" y="743"/>
                  </a:lnTo>
                  <a:lnTo>
                    <a:pt x="3679" y="743"/>
                  </a:lnTo>
                  <a:lnTo>
                    <a:pt x="3693" y="745"/>
                  </a:lnTo>
                  <a:lnTo>
                    <a:pt x="3745" y="881"/>
                  </a:lnTo>
                  <a:lnTo>
                    <a:pt x="3757" y="881"/>
                  </a:lnTo>
                  <a:lnTo>
                    <a:pt x="3769" y="881"/>
                  </a:lnTo>
                  <a:lnTo>
                    <a:pt x="3780" y="881"/>
                  </a:lnTo>
                  <a:lnTo>
                    <a:pt x="3790" y="881"/>
                  </a:lnTo>
                  <a:lnTo>
                    <a:pt x="3800" y="884"/>
                  </a:lnTo>
                  <a:lnTo>
                    <a:pt x="3807" y="888"/>
                  </a:lnTo>
                  <a:lnTo>
                    <a:pt x="3813" y="896"/>
                  </a:lnTo>
                  <a:lnTo>
                    <a:pt x="3819" y="908"/>
                  </a:lnTo>
                  <a:lnTo>
                    <a:pt x="3831" y="956"/>
                  </a:lnTo>
                  <a:lnTo>
                    <a:pt x="0" y="956"/>
                  </a:lnTo>
                  <a:close/>
                </a:path>
              </a:pathLst>
            </a:custGeom>
            <a:solidFill>
              <a:srgbClr val="003399"/>
            </a:solidFill>
            <a:ln>
              <a:noFill/>
            </a:ln>
            <a:extLst>
              <a:ext uri="{91240B29-F687-4F45-9708-019B960494DF}">
                <a14:hiddenLine xmlns:a14="http://schemas.microsoft.com/office/drawing/2010/main" w="3175" cap="flat" cmpd="sng">
                  <a:solidFill>
                    <a:srgbClr val="000000"/>
                  </a:solidFill>
                  <a:prstDash val="solid"/>
                  <a:round/>
                  <a:headEnd/>
                  <a:tailEnd/>
                </a14:hiddenLine>
              </a:ext>
            </a:extLst>
          </p:spPr>
          <p:txBody>
            <a:bodyPr rot="10800000" lIns="0" tIns="0" rIns="0" bIns="0" anchor="ctr" anchorCtr="1"/>
            <a:lstStyle/>
            <a:p>
              <a:endParaRPr lang="pl-PL"/>
            </a:p>
          </p:txBody>
        </p:sp>
        <p:sp>
          <p:nvSpPr>
            <p:cNvPr id="20" name="Freeform 139">
              <a:extLst>
                <a:ext uri="{FF2B5EF4-FFF2-40B4-BE49-F238E27FC236}">
                  <a16:creationId xmlns:a16="http://schemas.microsoft.com/office/drawing/2014/main" id="{19C86324-8D96-4401-8FD9-2D826A53483D}"/>
                </a:ext>
              </a:extLst>
            </p:cNvPr>
            <p:cNvSpPr>
              <a:spLocks noChangeAspect="1"/>
            </p:cNvSpPr>
            <p:nvPr/>
          </p:nvSpPr>
          <p:spPr bwMode="auto">
            <a:xfrm>
              <a:off x="4652" y="990"/>
              <a:ext cx="51" cy="153"/>
            </a:xfrm>
            <a:custGeom>
              <a:avLst/>
              <a:gdLst>
                <a:gd name="T0" fmla="*/ 6 w 101"/>
                <a:gd name="T1" fmla="*/ 77 h 304"/>
                <a:gd name="T2" fmla="*/ 12 w 101"/>
                <a:gd name="T3" fmla="*/ 55 h 304"/>
                <a:gd name="T4" fmla="*/ 6 w 101"/>
                <a:gd name="T5" fmla="*/ 25 h 304"/>
                <a:gd name="T6" fmla="*/ 5 w 101"/>
                <a:gd name="T7" fmla="*/ 19 h 304"/>
                <a:gd name="T8" fmla="*/ 3 w 101"/>
                <a:gd name="T9" fmla="*/ 12 h 304"/>
                <a:gd name="T10" fmla="*/ 2 w 101"/>
                <a:gd name="T11" fmla="*/ 7 h 304"/>
                <a:gd name="T12" fmla="*/ 0 w 101"/>
                <a:gd name="T13" fmla="*/ 0 h 304"/>
                <a:gd name="T14" fmla="*/ 13 w 101"/>
                <a:gd name="T15" fmla="*/ 36 h 304"/>
                <a:gd name="T16" fmla="*/ 15 w 101"/>
                <a:gd name="T17" fmla="*/ 43 h 304"/>
                <a:gd name="T18" fmla="*/ 17 w 101"/>
                <a:gd name="T19" fmla="*/ 49 h 304"/>
                <a:gd name="T20" fmla="*/ 19 w 101"/>
                <a:gd name="T21" fmla="*/ 55 h 304"/>
                <a:gd name="T22" fmla="*/ 21 w 101"/>
                <a:gd name="T23" fmla="*/ 62 h 304"/>
                <a:gd name="T24" fmla="*/ 23 w 101"/>
                <a:gd name="T25" fmla="*/ 67 h 304"/>
                <a:gd name="T26" fmla="*/ 25 w 101"/>
                <a:gd name="T27" fmla="*/ 74 h 304"/>
                <a:gd name="T28" fmla="*/ 26 w 101"/>
                <a:gd name="T29" fmla="*/ 77 h 304"/>
                <a:gd name="T30" fmla="*/ 15 w 101"/>
                <a:gd name="T31" fmla="*/ 77 h 304"/>
                <a:gd name="T32" fmla="*/ 14 w 101"/>
                <a:gd name="T33" fmla="*/ 62 h 304"/>
                <a:gd name="T34" fmla="*/ 11 w 101"/>
                <a:gd name="T35" fmla="*/ 77 h 304"/>
                <a:gd name="T36" fmla="*/ 6 w 101"/>
                <a:gd name="T37" fmla="*/ 77 h 304"/>
                <a:gd name="T38" fmla="*/ 6 w 101"/>
                <a:gd name="T39" fmla="*/ 77 h 304"/>
                <a:gd name="T40" fmla="*/ 6 w 101"/>
                <a:gd name="T41" fmla="*/ 77 h 3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304"/>
                <a:gd name="T65" fmla="*/ 101 w 101"/>
                <a:gd name="T66" fmla="*/ 304 h 3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304">
                  <a:moveTo>
                    <a:pt x="23" y="304"/>
                  </a:moveTo>
                  <a:lnTo>
                    <a:pt x="45" y="219"/>
                  </a:lnTo>
                  <a:lnTo>
                    <a:pt x="22" y="99"/>
                  </a:lnTo>
                  <a:lnTo>
                    <a:pt x="18" y="74"/>
                  </a:lnTo>
                  <a:lnTo>
                    <a:pt x="12" y="48"/>
                  </a:lnTo>
                  <a:lnTo>
                    <a:pt x="8" y="25"/>
                  </a:lnTo>
                  <a:lnTo>
                    <a:pt x="0" y="0"/>
                  </a:lnTo>
                  <a:lnTo>
                    <a:pt x="51" y="143"/>
                  </a:lnTo>
                  <a:lnTo>
                    <a:pt x="60" y="168"/>
                  </a:lnTo>
                  <a:lnTo>
                    <a:pt x="68" y="194"/>
                  </a:lnTo>
                  <a:lnTo>
                    <a:pt x="76" y="219"/>
                  </a:lnTo>
                  <a:lnTo>
                    <a:pt x="84" y="244"/>
                  </a:lnTo>
                  <a:lnTo>
                    <a:pt x="91" y="267"/>
                  </a:lnTo>
                  <a:lnTo>
                    <a:pt x="99" y="295"/>
                  </a:lnTo>
                  <a:lnTo>
                    <a:pt x="101" y="304"/>
                  </a:lnTo>
                  <a:lnTo>
                    <a:pt x="60" y="304"/>
                  </a:lnTo>
                  <a:lnTo>
                    <a:pt x="53" y="244"/>
                  </a:lnTo>
                  <a:lnTo>
                    <a:pt x="43" y="304"/>
                  </a:lnTo>
                  <a:lnTo>
                    <a:pt x="23" y="304"/>
                  </a:lnTo>
                  <a:close/>
                </a:path>
              </a:pathLst>
            </a:custGeom>
            <a:solidFill>
              <a:srgbClr val="003399"/>
            </a:solidFill>
            <a:ln>
              <a:noFill/>
            </a:ln>
            <a:extLst>
              <a:ext uri="{91240B29-F687-4F45-9708-019B960494DF}">
                <a14:hiddenLine xmlns:a14="http://schemas.microsoft.com/office/drawing/2010/main" w="3175" cap="flat" cmpd="sng">
                  <a:solidFill>
                    <a:srgbClr val="000000"/>
                  </a:solidFill>
                  <a:prstDash val="solid"/>
                  <a:round/>
                  <a:headEnd/>
                  <a:tailEnd/>
                </a14:hiddenLine>
              </a:ext>
            </a:extLst>
          </p:spPr>
          <p:txBody>
            <a:bodyPr rot="10800000" lIns="0" tIns="0" rIns="0" bIns="0" anchor="ctr" anchorCtr="1"/>
            <a:lstStyle/>
            <a:p>
              <a:endParaRPr lang="pl-PL"/>
            </a:p>
          </p:txBody>
        </p:sp>
        <p:sp>
          <p:nvSpPr>
            <p:cNvPr id="21" name="Freeform 140">
              <a:extLst>
                <a:ext uri="{FF2B5EF4-FFF2-40B4-BE49-F238E27FC236}">
                  <a16:creationId xmlns:a16="http://schemas.microsoft.com/office/drawing/2014/main" id="{BFA1569F-B995-4757-BDCA-4F50EDE88543}"/>
                </a:ext>
              </a:extLst>
            </p:cNvPr>
            <p:cNvSpPr>
              <a:spLocks noChangeAspect="1"/>
            </p:cNvSpPr>
            <p:nvPr/>
          </p:nvSpPr>
          <p:spPr bwMode="auto">
            <a:xfrm>
              <a:off x="4733" y="1018"/>
              <a:ext cx="41" cy="125"/>
            </a:xfrm>
            <a:custGeom>
              <a:avLst/>
              <a:gdLst>
                <a:gd name="T0" fmla="*/ 5 w 84"/>
                <a:gd name="T1" fmla="*/ 63 h 250"/>
                <a:gd name="T2" fmla="*/ 9 w 84"/>
                <a:gd name="T3" fmla="*/ 47 h 250"/>
                <a:gd name="T4" fmla="*/ 5 w 84"/>
                <a:gd name="T5" fmla="*/ 21 h 250"/>
                <a:gd name="T6" fmla="*/ 4 w 84"/>
                <a:gd name="T7" fmla="*/ 16 h 250"/>
                <a:gd name="T8" fmla="*/ 2 w 84"/>
                <a:gd name="T9" fmla="*/ 11 h 250"/>
                <a:gd name="T10" fmla="*/ 1 w 84"/>
                <a:gd name="T11" fmla="*/ 6 h 250"/>
                <a:gd name="T12" fmla="*/ 0 w 84"/>
                <a:gd name="T13" fmla="*/ 0 h 250"/>
                <a:gd name="T14" fmla="*/ 10 w 84"/>
                <a:gd name="T15" fmla="*/ 30 h 250"/>
                <a:gd name="T16" fmla="*/ 12 w 84"/>
                <a:gd name="T17" fmla="*/ 35 h 250"/>
                <a:gd name="T18" fmla="*/ 13 w 84"/>
                <a:gd name="T19" fmla="*/ 41 h 250"/>
                <a:gd name="T20" fmla="*/ 15 w 84"/>
                <a:gd name="T21" fmla="*/ 46 h 250"/>
                <a:gd name="T22" fmla="*/ 17 w 84"/>
                <a:gd name="T23" fmla="*/ 51 h 250"/>
                <a:gd name="T24" fmla="*/ 18 w 84"/>
                <a:gd name="T25" fmla="*/ 56 h 250"/>
                <a:gd name="T26" fmla="*/ 20 w 84"/>
                <a:gd name="T27" fmla="*/ 61 h 250"/>
                <a:gd name="T28" fmla="*/ 20 w 84"/>
                <a:gd name="T29" fmla="*/ 63 h 250"/>
                <a:gd name="T30" fmla="*/ 12 w 84"/>
                <a:gd name="T31" fmla="*/ 63 h 250"/>
                <a:gd name="T32" fmla="*/ 11 w 84"/>
                <a:gd name="T33" fmla="*/ 52 h 250"/>
                <a:gd name="T34" fmla="*/ 9 w 84"/>
                <a:gd name="T35" fmla="*/ 63 h 250"/>
                <a:gd name="T36" fmla="*/ 5 w 84"/>
                <a:gd name="T37" fmla="*/ 63 h 250"/>
                <a:gd name="T38" fmla="*/ 5 w 84"/>
                <a:gd name="T39" fmla="*/ 63 h 250"/>
                <a:gd name="T40" fmla="*/ 5 w 84"/>
                <a:gd name="T41" fmla="*/ 63 h 2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50"/>
                <a:gd name="T65" fmla="*/ 84 w 84"/>
                <a:gd name="T66" fmla="*/ 250 h 2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50">
                  <a:moveTo>
                    <a:pt x="23" y="250"/>
                  </a:moveTo>
                  <a:lnTo>
                    <a:pt x="39" y="186"/>
                  </a:lnTo>
                  <a:lnTo>
                    <a:pt x="20" y="82"/>
                  </a:lnTo>
                  <a:lnTo>
                    <a:pt x="16" y="62"/>
                  </a:lnTo>
                  <a:lnTo>
                    <a:pt x="10" y="41"/>
                  </a:lnTo>
                  <a:lnTo>
                    <a:pt x="6" y="21"/>
                  </a:lnTo>
                  <a:lnTo>
                    <a:pt x="0" y="0"/>
                  </a:lnTo>
                  <a:lnTo>
                    <a:pt x="43" y="120"/>
                  </a:lnTo>
                  <a:lnTo>
                    <a:pt x="51" y="140"/>
                  </a:lnTo>
                  <a:lnTo>
                    <a:pt x="56" y="163"/>
                  </a:lnTo>
                  <a:lnTo>
                    <a:pt x="64" y="182"/>
                  </a:lnTo>
                  <a:lnTo>
                    <a:pt x="70" y="202"/>
                  </a:lnTo>
                  <a:lnTo>
                    <a:pt x="76" y="223"/>
                  </a:lnTo>
                  <a:lnTo>
                    <a:pt x="82" y="242"/>
                  </a:lnTo>
                  <a:lnTo>
                    <a:pt x="84" y="250"/>
                  </a:lnTo>
                  <a:lnTo>
                    <a:pt x="51" y="250"/>
                  </a:lnTo>
                  <a:lnTo>
                    <a:pt x="45" y="206"/>
                  </a:lnTo>
                  <a:lnTo>
                    <a:pt x="39" y="250"/>
                  </a:lnTo>
                  <a:lnTo>
                    <a:pt x="23" y="250"/>
                  </a:lnTo>
                  <a:close/>
                </a:path>
              </a:pathLst>
            </a:custGeom>
            <a:solidFill>
              <a:srgbClr val="003399"/>
            </a:solidFill>
            <a:ln>
              <a:noFill/>
            </a:ln>
            <a:extLst>
              <a:ext uri="{91240B29-F687-4F45-9708-019B960494DF}">
                <a14:hiddenLine xmlns:a14="http://schemas.microsoft.com/office/drawing/2010/main" w="3175" cap="flat" cmpd="sng">
                  <a:solidFill>
                    <a:srgbClr val="000000"/>
                  </a:solidFill>
                  <a:prstDash val="solid"/>
                  <a:round/>
                  <a:headEnd/>
                  <a:tailEnd/>
                </a14:hiddenLine>
              </a:ext>
            </a:extLst>
          </p:spPr>
          <p:txBody>
            <a:bodyPr rot="10800000" lIns="0" tIns="0" rIns="0" bIns="0" anchor="ctr" anchorCtr="1"/>
            <a:lstStyle/>
            <a:p>
              <a:endParaRPr lang="pl-PL"/>
            </a:p>
          </p:txBody>
        </p:sp>
        <p:sp>
          <p:nvSpPr>
            <p:cNvPr id="22" name="Freeform 141">
              <a:extLst>
                <a:ext uri="{FF2B5EF4-FFF2-40B4-BE49-F238E27FC236}">
                  <a16:creationId xmlns:a16="http://schemas.microsoft.com/office/drawing/2014/main" id="{F48C32A4-CA0E-4428-8520-8014B57FEBDE}"/>
                </a:ext>
              </a:extLst>
            </p:cNvPr>
            <p:cNvSpPr>
              <a:spLocks noChangeAspect="1"/>
            </p:cNvSpPr>
            <p:nvPr/>
          </p:nvSpPr>
          <p:spPr bwMode="auto">
            <a:xfrm>
              <a:off x="5127" y="1136"/>
              <a:ext cx="70" cy="7"/>
            </a:xfrm>
            <a:custGeom>
              <a:avLst/>
              <a:gdLst>
                <a:gd name="T0" fmla="*/ 0 w 140"/>
                <a:gd name="T1" fmla="*/ 4 h 13"/>
                <a:gd name="T2" fmla="*/ 28 w 140"/>
                <a:gd name="T3" fmla="*/ 0 h 13"/>
                <a:gd name="T4" fmla="*/ 30 w 140"/>
                <a:gd name="T5" fmla="*/ 0 h 13"/>
                <a:gd name="T6" fmla="*/ 33 w 140"/>
                <a:gd name="T7" fmla="*/ 0 h 13"/>
                <a:gd name="T8" fmla="*/ 35 w 140"/>
                <a:gd name="T9" fmla="*/ 1 h 13"/>
                <a:gd name="T10" fmla="*/ 35 w 140"/>
                <a:gd name="T11" fmla="*/ 3 h 13"/>
                <a:gd name="T12" fmla="*/ 35 w 140"/>
                <a:gd name="T13" fmla="*/ 4 h 13"/>
                <a:gd name="T14" fmla="*/ 0 w 140"/>
                <a:gd name="T15" fmla="*/ 4 h 13"/>
                <a:gd name="T16" fmla="*/ 0 w 140"/>
                <a:gd name="T17" fmla="*/ 4 h 13"/>
                <a:gd name="T18" fmla="*/ 0 w 140"/>
                <a:gd name="T19" fmla="*/ 4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13"/>
                <a:gd name="T32" fmla="*/ 140 w 14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13">
                  <a:moveTo>
                    <a:pt x="0" y="13"/>
                  </a:moveTo>
                  <a:lnTo>
                    <a:pt x="111" y="0"/>
                  </a:lnTo>
                  <a:lnTo>
                    <a:pt x="119" y="0"/>
                  </a:lnTo>
                  <a:lnTo>
                    <a:pt x="132" y="0"/>
                  </a:lnTo>
                  <a:lnTo>
                    <a:pt x="140" y="4"/>
                  </a:lnTo>
                  <a:lnTo>
                    <a:pt x="140" y="9"/>
                  </a:lnTo>
                  <a:lnTo>
                    <a:pt x="140" y="13"/>
                  </a:lnTo>
                  <a:lnTo>
                    <a:pt x="0" y="13"/>
                  </a:lnTo>
                  <a:close/>
                </a:path>
              </a:pathLst>
            </a:custGeom>
            <a:solidFill>
              <a:srgbClr val="003399"/>
            </a:solidFill>
            <a:ln>
              <a:noFill/>
            </a:ln>
            <a:extLst>
              <a:ext uri="{91240B29-F687-4F45-9708-019B960494DF}">
                <a14:hiddenLine xmlns:a14="http://schemas.microsoft.com/office/drawing/2010/main" w="3175" cap="flat" cmpd="sng">
                  <a:solidFill>
                    <a:srgbClr val="000000"/>
                  </a:solidFill>
                  <a:prstDash val="solid"/>
                  <a:round/>
                  <a:headEnd/>
                  <a:tailEnd/>
                </a14:hiddenLine>
              </a:ext>
            </a:extLst>
          </p:spPr>
          <p:txBody>
            <a:bodyPr rot="10800000" lIns="0" tIns="0" rIns="0" bIns="0" anchor="ctr" anchorCtr="1"/>
            <a:lstStyle/>
            <a:p>
              <a:endParaRPr lang="pl-PL"/>
            </a:p>
          </p:txBody>
        </p:sp>
        <p:sp>
          <p:nvSpPr>
            <p:cNvPr id="23" name="Freeform 142">
              <a:extLst>
                <a:ext uri="{FF2B5EF4-FFF2-40B4-BE49-F238E27FC236}">
                  <a16:creationId xmlns:a16="http://schemas.microsoft.com/office/drawing/2014/main" id="{A12A8AC5-936B-4D5C-B512-2406344AE788}"/>
                </a:ext>
              </a:extLst>
            </p:cNvPr>
            <p:cNvSpPr>
              <a:spLocks noChangeAspect="1"/>
            </p:cNvSpPr>
            <p:nvPr/>
          </p:nvSpPr>
          <p:spPr bwMode="auto">
            <a:xfrm>
              <a:off x="2258" y="1143"/>
              <a:ext cx="2939" cy="336"/>
            </a:xfrm>
            <a:custGeom>
              <a:avLst/>
              <a:gdLst>
                <a:gd name="T0" fmla="*/ 119 w 5878"/>
                <a:gd name="T1" fmla="*/ 3 h 673"/>
                <a:gd name="T2" fmla="*/ 107 w 5878"/>
                <a:gd name="T3" fmla="*/ 11 h 673"/>
                <a:gd name="T4" fmla="*/ 103 w 5878"/>
                <a:gd name="T5" fmla="*/ 19 h 673"/>
                <a:gd name="T6" fmla="*/ 99 w 5878"/>
                <a:gd name="T7" fmla="*/ 16 h 673"/>
                <a:gd name="T8" fmla="*/ 95 w 5878"/>
                <a:gd name="T9" fmla="*/ 15 h 673"/>
                <a:gd name="T10" fmla="*/ 69 w 5878"/>
                <a:gd name="T11" fmla="*/ 20 h 673"/>
                <a:gd name="T12" fmla="*/ 65 w 5878"/>
                <a:gd name="T13" fmla="*/ 24 h 673"/>
                <a:gd name="T14" fmla="*/ 54 w 5878"/>
                <a:gd name="T15" fmla="*/ 37 h 673"/>
                <a:gd name="T16" fmla="*/ 23 w 5878"/>
                <a:gd name="T17" fmla="*/ 43 h 673"/>
                <a:gd name="T18" fmla="*/ 20 w 5878"/>
                <a:gd name="T19" fmla="*/ 44 h 673"/>
                <a:gd name="T20" fmla="*/ 12 w 5878"/>
                <a:gd name="T21" fmla="*/ 54 h 673"/>
                <a:gd name="T22" fmla="*/ 3 w 5878"/>
                <a:gd name="T23" fmla="*/ 64 h 673"/>
                <a:gd name="T24" fmla="*/ 12 w 5878"/>
                <a:gd name="T25" fmla="*/ 75 h 673"/>
                <a:gd name="T26" fmla="*/ 1 w 5878"/>
                <a:gd name="T27" fmla="*/ 76 h 673"/>
                <a:gd name="T28" fmla="*/ 0 w 5878"/>
                <a:gd name="T29" fmla="*/ 84 h 673"/>
                <a:gd name="T30" fmla="*/ 1 w 5878"/>
                <a:gd name="T31" fmla="*/ 93 h 673"/>
                <a:gd name="T32" fmla="*/ 5 w 5878"/>
                <a:gd name="T33" fmla="*/ 110 h 673"/>
                <a:gd name="T34" fmla="*/ 2 w 5878"/>
                <a:gd name="T35" fmla="*/ 116 h 673"/>
                <a:gd name="T36" fmla="*/ 5 w 5878"/>
                <a:gd name="T37" fmla="*/ 120 h 673"/>
                <a:gd name="T38" fmla="*/ 6 w 5878"/>
                <a:gd name="T39" fmla="*/ 132 h 673"/>
                <a:gd name="T40" fmla="*/ 47 w 5878"/>
                <a:gd name="T41" fmla="*/ 167 h 673"/>
                <a:gd name="T42" fmla="*/ 1401 w 5878"/>
                <a:gd name="T43" fmla="*/ 154 h 673"/>
                <a:gd name="T44" fmla="*/ 1403 w 5878"/>
                <a:gd name="T45" fmla="*/ 133 h 673"/>
                <a:gd name="T46" fmla="*/ 1409 w 5878"/>
                <a:gd name="T47" fmla="*/ 113 h 673"/>
                <a:gd name="T48" fmla="*/ 1417 w 5878"/>
                <a:gd name="T49" fmla="*/ 93 h 673"/>
                <a:gd name="T50" fmla="*/ 1423 w 5878"/>
                <a:gd name="T51" fmla="*/ 76 h 673"/>
                <a:gd name="T52" fmla="*/ 1431 w 5878"/>
                <a:gd name="T53" fmla="*/ 61 h 673"/>
                <a:gd name="T54" fmla="*/ 1439 w 5878"/>
                <a:gd name="T55" fmla="*/ 46 h 673"/>
                <a:gd name="T56" fmla="*/ 1447 w 5878"/>
                <a:gd name="T57" fmla="*/ 33 h 673"/>
                <a:gd name="T58" fmla="*/ 1455 w 5878"/>
                <a:gd name="T59" fmla="*/ 20 h 673"/>
                <a:gd name="T60" fmla="*/ 1463 w 5878"/>
                <a:gd name="T61" fmla="*/ 8 h 673"/>
                <a:gd name="T62" fmla="*/ 1470 w 5878"/>
                <a:gd name="T63" fmla="*/ 0 h 673"/>
                <a:gd name="T64" fmla="*/ 1269 w 5878"/>
                <a:gd name="T65" fmla="*/ 12 h 673"/>
                <a:gd name="T66" fmla="*/ 1266 w 5878"/>
                <a:gd name="T67" fmla="*/ 9 h 673"/>
                <a:gd name="T68" fmla="*/ 1259 w 5878"/>
                <a:gd name="T69" fmla="*/ 3 h 673"/>
                <a:gd name="T70" fmla="*/ 1252 w 5878"/>
                <a:gd name="T71" fmla="*/ 11 h 673"/>
                <a:gd name="T72" fmla="*/ 1243 w 5878"/>
                <a:gd name="T73" fmla="*/ 0 h 673"/>
                <a:gd name="T74" fmla="*/ 1226 w 5878"/>
                <a:gd name="T75" fmla="*/ 10 h 673"/>
                <a:gd name="T76" fmla="*/ 1212 w 5878"/>
                <a:gd name="T77" fmla="*/ 0 h 673"/>
                <a:gd name="T78" fmla="*/ 1206 w 5878"/>
                <a:gd name="T79" fmla="*/ 11 h 673"/>
                <a:gd name="T80" fmla="*/ 1200 w 5878"/>
                <a:gd name="T81" fmla="*/ 11 h 673"/>
                <a:gd name="T82" fmla="*/ 132 w 5878"/>
                <a:gd name="T83" fmla="*/ 0 h 6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78"/>
                <a:gd name="T127" fmla="*/ 0 h 673"/>
                <a:gd name="T128" fmla="*/ 5878 w 5878"/>
                <a:gd name="T129" fmla="*/ 673 h 6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78" h="673">
                  <a:moveTo>
                    <a:pt x="525" y="0"/>
                  </a:moveTo>
                  <a:lnTo>
                    <a:pt x="520" y="8"/>
                  </a:lnTo>
                  <a:lnTo>
                    <a:pt x="473" y="12"/>
                  </a:lnTo>
                  <a:lnTo>
                    <a:pt x="446" y="20"/>
                  </a:lnTo>
                  <a:lnTo>
                    <a:pt x="434" y="29"/>
                  </a:lnTo>
                  <a:lnTo>
                    <a:pt x="428" y="45"/>
                  </a:lnTo>
                  <a:lnTo>
                    <a:pt x="421" y="60"/>
                  </a:lnTo>
                  <a:lnTo>
                    <a:pt x="413" y="78"/>
                  </a:lnTo>
                  <a:lnTo>
                    <a:pt x="411" y="76"/>
                  </a:lnTo>
                  <a:lnTo>
                    <a:pt x="405" y="74"/>
                  </a:lnTo>
                  <a:lnTo>
                    <a:pt x="401" y="68"/>
                  </a:lnTo>
                  <a:lnTo>
                    <a:pt x="396" y="64"/>
                  </a:lnTo>
                  <a:lnTo>
                    <a:pt x="390" y="62"/>
                  </a:lnTo>
                  <a:lnTo>
                    <a:pt x="384" y="60"/>
                  </a:lnTo>
                  <a:lnTo>
                    <a:pt x="378" y="62"/>
                  </a:lnTo>
                  <a:lnTo>
                    <a:pt x="372" y="68"/>
                  </a:lnTo>
                  <a:lnTo>
                    <a:pt x="361" y="82"/>
                  </a:lnTo>
                  <a:lnTo>
                    <a:pt x="275" y="82"/>
                  </a:lnTo>
                  <a:lnTo>
                    <a:pt x="269" y="86"/>
                  </a:lnTo>
                  <a:lnTo>
                    <a:pt x="264" y="93"/>
                  </a:lnTo>
                  <a:lnTo>
                    <a:pt x="258" y="99"/>
                  </a:lnTo>
                  <a:lnTo>
                    <a:pt x="252" y="103"/>
                  </a:lnTo>
                  <a:lnTo>
                    <a:pt x="223" y="109"/>
                  </a:lnTo>
                  <a:lnTo>
                    <a:pt x="213" y="149"/>
                  </a:lnTo>
                  <a:lnTo>
                    <a:pt x="169" y="153"/>
                  </a:lnTo>
                  <a:lnTo>
                    <a:pt x="169" y="173"/>
                  </a:lnTo>
                  <a:lnTo>
                    <a:pt x="91" y="173"/>
                  </a:lnTo>
                  <a:lnTo>
                    <a:pt x="85" y="173"/>
                  </a:lnTo>
                  <a:lnTo>
                    <a:pt x="81" y="175"/>
                  </a:lnTo>
                  <a:lnTo>
                    <a:pt x="77" y="179"/>
                  </a:lnTo>
                  <a:lnTo>
                    <a:pt x="76" y="182"/>
                  </a:lnTo>
                  <a:lnTo>
                    <a:pt x="76" y="217"/>
                  </a:lnTo>
                  <a:lnTo>
                    <a:pt x="46" y="219"/>
                  </a:lnTo>
                  <a:lnTo>
                    <a:pt x="33" y="233"/>
                  </a:lnTo>
                  <a:lnTo>
                    <a:pt x="33" y="254"/>
                  </a:lnTo>
                  <a:lnTo>
                    <a:pt x="12" y="258"/>
                  </a:lnTo>
                  <a:lnTo>
                    <a:pt x="12" y="277"/>
                  </a:lnTo>
                  <a:lnTo>
                    <a:pt x="46" y="277"/>
                  </a:lnTo>
                  <a:lnTo>
                    <a:pt x="46" y="301"/>
                  </a:lnTo>
                  <a:lnTo>
                    <a:pt x="10" y="301"/>
                  </a:lnTo>
                  <a:lnTo>
                    <a:pt x="8" y="303"/>
                  </a:lnTo>
                  <a:lnTo>
                    <a:pt x="4" y="307"/>
                  </a:lnTo>
                  <a:lnTo>
                    <a:pt x="2" y="314"/>
                  </a:lnTo>
                  <a:lnTo>
                    <a:pt x="0" y="318"/>
                  </a:lnTo>
                  <a:lnTo>
                    <a:pt x="0" y="339"/>
                  </a:lnTo>
                  <a:lnTo>
                    <a:pt x="17" y="339"/>
                  </a:lnTo>
                  <a:lnTo>
                    <a:pt x="17" y="374"/>
                  </a:lnTo>
                  <a:lnTo>
                    <a:pt x="2" y="374"/>
                  </a:lnTo>
                  <a:lnTo>
                    <a:pt x="2" y="402"/>
                  </a:lnTo>
                  <a:lnTo>
                    <a:pt x="17" y="402"/>
                  </a:lnTo>
                  <a:lnTo>
                    <a:pt x="17" y="440"/>
                  </a:lnTo>
                  <a:lnTo>
                    <a:pt x="2" y="440"/>
                  </a:lnTo>
                  <a:lnTo>
                    <a:pt x="2" y="462"/>
                  </a:lnTo>
                  <a:lnTo>
                    <a:pt x="6" y="467"/>
                  </a:lnTo>
                  <a:lnTo>
                    <a:pt x="12" y="471"/>
                  </a:lnTo>
                  <a:lnTo>
                    <a:pt x="17" y="477"/>
                  </a:lnTo>
                  <a:lnTo>
                    <a:pt x="19" y="483"/>
                  </a:lnTo>
                  <a:lnTo>
                    <a:pt x="19" y="506"/>
                  </a:lnTo>
                  <a:lnTo>
                    <a:pt x="21" y="518"/>
                  </a:lnTo>
                  <a:lnTo>
                    <a:pt x="23" y="531"/>
                  </a:lnTo>
                  <a:lnTo>
                    <a:pt x="29" y="545"/>
                  </a:lnTo>
                  <a:lnTo>
                    <a:pt x="35" y="553"/>
                  </a:lnTo>
                  <a:lnTo>
                    <a:pt x="186" y="671"/>
                  </a:lnTo>
                  <a:lnTo>
                    <a:pt x="5603" y="673"/>
                  </a:lnTo>
                  <a:lnTo>
                    <a:pt x="5601" y="646"/>
                  </a:lnTo>
                  <a:lnTo>
                    <a:pt x="5601" y="617"/>
                  </a:lnTo>
                  <a:lnTo>
                    <a:pt x="5601" y="590"/>
                  </a:lnTo>
                  <a:lnTo>
                    <a:pt x="5603" y="560"/>
                  </a:lnTo>
                  <a:lnTo>
                    <a:pt x="5609" y="535"/>
                  </a:lnTo>
                  <a:lnTo>
                    <a:pt x="5616" y="508"/>
                  </a:lnTo>
                  <a:lnTo>
                    <a:pt x="5624" y="481"/>
                  </a:lnTo>
                  <a:lnTo>
                    <a:pt x="5634" y="454"/>
                  </a:lnTo>
                  <a:lnTo>
                    <a:pt x="5645" y="429"/>
                  </a:lnTo>
                  <a:lnTo>
                    <a:pt x="5655" y="402"/>
                  </a:lnTo>
                  <a:lnTo>
                    <a:pt x="5665" y="374"/>
                  </a:lnTo>
                  <a:lnTo>
                    <a:pt x="5674" y="349"/>
                  </a:lnTo>
                  <a:lnTo>
                    <a:pt x="5684" y="330"/>
                  </a:lnTo>
                  <a:lnTo>
                    <a:pt x="5692" y="307"/>
                  </a:lnTo>
                  <a:lnTo>
                    <a:pt x="5702" y="287"/>
                  </a:lnTo>
                  <a:lnTo>
                    <a:pt x="5711" y="266"/>
                  </a:lnTo>
                  <a:lnTo>
                    <a:pt x="5723" y="244"/>
                  </a:lnTo>
                  <a:lnTo>
                    <a:pt x="5733" y="225"/>
                  </a:lnTo>
                  <a:lnTo>
                    <a:pt x="5744" y="206"/>
                  </a:lnTo>
                  <a:lnTo>
                    <a:pt x="5754" y="184"/>
                  </a:lnTo>
                  <a:lnTo>
                    <a:pt x="5766" y="167"/>
                  </a:lnTo>
                  <a:lnTo>
                    <a:pt x="5775" y="149"/>
                  </a:lnTo>
                  <a:lnTo>
                    <a:pt x="5787" y="132"/>
                  </a:lnTo>
                  <a:lnTo>
                    <a:pt x="5797" y="115"/>
                  </a:lnTo>
                  <a:lnTo>
                    <a:pt x="5808" y="97"/>
                  </a:lnTo>
                  <a:lnTo>
                    <a:pt x="5820" y="80"/>
                  </a:lnTo>
                  <a:lnTo>
                    <a:pt x="5832" y="62"/>
                  </a:lnTo>
                  <a:lnTo>
                    <a:pt x="5843" y="45"/>
                  </a:lnTo>
                  <a:lnTo>
                    <a:pt x="5849" y="33"/>
                  </a:lnTo>
                  <a:lnTo>
                    <a:pt x="5859" y="20"/>
                  </a:lnTo>
                  <a:lnTo>
                    <a:pt x="5870" y="10"/>
                  </a:lnTo>
                  <a:lnTo>
                    <a:pt x="5878" y="0"/>
                  </a:lnTo>
                  <a:lnTo>
                    <a:pt x="5738" y="0"/>
                  </a:lnTo>
                  <a:lnTo>
                    <a:pt x="5075" y="76"/>
                  </a:lnTo>
                  <a:lnTo>
                    <a:pt x="5073" y="49"/>
                  </a:lnTo>
                  <a:lnTo>
                    <a:pt x="5073" y="45"/>
                  </a:lnTo>
                  <a:lnTo>
                    <a:pt x="5069" y="41"/>
                  </a:lnTo>
                  <a:lnTo>
                    <a:pt x="5064" y="37"/>
                  </a:lnTo>
                  <a:lnTo>
                    <a:pt x="5058" y="37"/>
                  </a:lnTo>
                  <a:lnTo>
                    <a:pt x="5042" y="37"/>
                  </a:lnTo>
                  <a:lnTo>
                    <a:pt x="5036" y="14"/>
                  </a:lnTo>
                  <a:lnTo>
                    <a:pt x="5033" y="0"/>
                  </a:lnTo>
                  <a:lnTo>
                    <a:pt x="5000" y="0"/>
                  </a:lnTo>
                  <a:lnTo>
                    <a:pt x="5005" y="45"/>
                  </a:lnTo>
                  <a:lnTo>
                    <a:pt x="4980" y="39"/>
                  </a:lnTo>
                  <a:lnTo>
                    <a:pt x="4988" y="0"/>
                  </a:lnTo>
                  <a:lnTo>
                    <a:pt x="4972" y="0"/>
                  </a:lnTo>
                  <a:lnTo>
                    <a:pt x="4961" y="41"/>
                  </a:lnTo>
                  <a:lnTo>
                    <a:pt x="4930" y="41"/>
                  </a:lnTo>
                  <a:lnTo>
                    <a:pt x="4901" y="43"/>
                  </a:lnTo>
                  <a:lnTo>
                    <a:pt x="4893" y="16"/>
                  </a:lnTo>
                  <a:lnTo>
                    <a:pt x="4889" y="0"/>
                  </a:lnTo>
                  <a:lnTo>
                    <a:pt x="4848" y="0"/>
                  </a:lnTo>
                  <a:lnTo>
                    <a:pt x="4854" y="45"/>
                  </a:lnTo>
                  <a:lnTo>
                    <a:pt x="4881" y="43"/>
                  </a:lnTo>
                  <a:lnTo>
                    <a:pt x="4823" y="45"/>
                  </a:lnTo>
                  <a:lnTo>
                    <a:pt x="4831" y="0"/>
                  </a:lnTo>
                  <a:lnTo>
                    <a:pt x="4811" y="0"/>
                  </a:lnTo>
                  <a:lnTo>
                    <a:pt x="4800" y="47"/>
                  </a:lnTo>
                  <a:lnTo>
                    <a:pt x="4373" y="60"/>
                  </a:lnTo>
                  <a:lnTo>
                    <a:pt x="4356" y="0"/>
                  </a:lnTo>
                  <a:lnTo>
                    <a:pt x="525" y="0"/>
                  </a:lnTo>
                  <a:close/>
                </a:path>
              </a:pathLst>
            </a:custGeom>
            <a:solidFill>
              <a:srgbClr val="003399"/>
            </a:solidFill>
            <a:ln>
              <a:noFill/>
            </a:ln>
            <a:extLst>
              <a:ext uri="{91240B29-F687-4F45-9708-019B960494DF}">
                <a14:hiddenLine xmlns:a14="http://schemas.microsoft.com/office/drawing/2010/main" w="3175" cap="flat" cmpd="sng">
                  <a:solidFill>
                    <a:srgbClr val="000000"/>
                  </a:solidFill>
                  <a:prstDash val="solid"/>
                  <a:round/>
                  <a:headEnd/>
                  <a:tailEnd/>
                </a14:hiddenLine>
              </a:ext>
            </a:extLst>
          </p:spPr>
          <p:txBody>
            <a:bodyPr rot="10800000" lIns="0" tIns="0" rIns="0" bIns="0" anchor="ctr" anchorCtr="1"/>
            <a:lstStyle/>
            <a:p>
              <a:endParaRPr lang="pl-PL"/>
            </a:p>
          </p:txBody>
        </p:sp>
      </p:grpSp>
      <p:grpSp>
        <p:nvGrpSpPr>
          <p:cNvPr id="24" name="Group 360">
            <a:extLst>
              <a:ext uri="{FF2B5EF4-FFF2-40B4-BE49-F238E27FC236}">
                <a16:creationId xmlns:a16="http://schemas.microsoft.com/office/drawing/2014/main" id="{19F8A654-315E-4EA3-AFD7-598DF29DC2E5}"/>
              </a:ext>
            </a:extLst>
          </p:cNvPr>
          <p:cNvGrpSpPr>
            <a:grpSpLocks/>
          </p:cNvGrpSpPr>
          <p:nvPr/>
        </p:nvGrpSpPr>
        <p:grpSpPr bwMode="auto">
          <a:xfrm rot="1450807">
            <a:off x="2683070" y="2835640"/>
            <a:ext cx="889000" cy="460375"/>
            <a:chOff x="288" y="2592"/>
            <a:chExt cx="560" cy="290"/>
          </a:xfrm>
        </p:grpSpPr>
        <p:sp>
          <p:nvSpPr>
            <p:cNvPr id="25" name="Freeform 361">
              <a:extLst>
                <a:ext uri="{FF2B5EF4-FFF2-40B4-BE49-F238E27FC236}">
                  <a16:creationId xmlns:a16="http://schemas.microsoft.com/office/drawing/2014/main" id="{6D8E26ED-CF2D-4254-8DB3-9D966A31A277}"/>
                </a:ext>
              </a:extLst>
            </p:cNvPr>
            <p:cNvSpPr>
              <a:spLocks noChangeAspect="1"/>
            </p:cNvSpPr>
            <p:nvPr/>
          </p:nvSpPr>
          <p:spPr bwMode="auto">
            <a:xfrm>
              <a:off x="384" y="2592"/>
              <a:ext cx="464" cy="282"/>
            </a:xfrm>
            <a:custGeom>
              <a:avLst/>
              <a:gdLst>
                <a:gd name="T0" fmla="*/ 20 w 3712"/>
                <a:gd name="T1" fmla="*/ 21 h 2258"/>
                <a:gd name="T2" fmla="*/ 23 w 3712"/>
                <a:gd name="T3" fmla="*/ 23 h 2258"/>
                <a:gd name="T4" fmla="*/ 27 w 3712"/>
                <a:gd name="T5" fmla="*/ 25 h 2258"/>
                <a:gd name="T6" fmla="*/ 35 w 3712"/>
                <a:gd name="T7" fmla="*/ 29 h 2258"/>
                <a:gd name="T8" fmla="*/ 39 w 3712"/>
                <a:gd name="T9" fmla="*/ 31 h 2258"/>
                <a:gd name="T10" fmla="*/ 42 w 3712"/>
                <a:gd name="T11" fmla="*/ 32 h 2258"/>
                <a:gd name="T12" fmla="*/ 44 w 3712"/>
                <a:gd name="T13" fmla="*/ 33 h 2258"/>
                <a:gd name="T14" fmla="*/ 46 w 3712"/>
                <a:gd name="T15" fmla="*/ 34 h 2258"/>
                <a:gd name="T16" fmla="*/ 47 w 3712"/>
                <a:gd name="T17" fmla="*/ 35 h 2258"/>
                <a:gd name="T18" fmla="*/ 49 w 3712"/>
                <a:gd name="T19" fmla="*/ 35 h 2258"/>
                <a:gd name="T20" fmla="*/ 51 w 3712"/>
                <a:gd name="T21" fmla="*/ 35 h 2258"/>
                <a:gd name="T22" fmla="*/ 53 w 3712"/>
                <a:gd name="T23" fmla="*/ 35 h 2258"/>
                <a:gd name="T24" fmla="*/ 55 w 3712"/>
                <a:gd name="T25" fmla="*/ 34 h 2258"/>
                <a:gd name="T26" fmla="*/ 56 w 3712"/>
                <a:gd name="T27" fmla="*/ 34 h 2258"/>
                <a:gd name="T28" fmla="*/ 57 w 3712"/>
                <a:gd name="T29" fmla="*/ 33 h 2258"/>
                <a:gd name="T30" fmla="*/ 58 w 3712"/>
                <a:gd name="T31" fmla="*/ 31 h 2258"/>
                <a:gd name="T32" fmla="*/ 58 w 3712"/>
                <a:gd name="T33" fmla="*/ 30 h 2258"/>
                <a:gd name="T34" fmla="*/ 58 w 3712"/>
                <a:gd name="T35" fmla="*/ 29 h 2258"/>
                <a:gd name="T36" fmla="*/ 56 w 3712"/>
                <a:gd name="T37" fmla="*/ 28 h 2258"/>
                <a:gd name="T38" fmla="*/ 54 w 3712"/>
                <a:gd name="T39" fmla="*/ 27 h 2258"/>
                <a:gd name="T40" fmla="*/ 51 w 3712"/>
                <a:gd name="T41" fmla="*/ 25 h 2258"/>
                <a:gd name="T42" fmla="*/ 45 w 3712"/>
                <a:gd name="T43" fmla="*/ 22 h 2258"/>
                <a:gd name="T44" fmla="*/ 40 w 3712"/>
                <a:gd name="T45" fmla="*/ 19 h 2258"/>
                <a:gd name="T46" fmla="*/ 38 w 3712"/>
                <a:gd name="T47" fmla="*/ 18 h 2258"/>
                <a:gd name="T48" fmla="*/ 37 w 3712"/>
                <a:gd name="T49" fmla="*/ 17 h 2258"/>
                <a:gd name="T50" fmla="*/ 33 w 3712"/>
                <a:gd name="T51" fmla="*/ 16 h 2258"/>
                <a:gd name="T52" fmla="*/ 31 w 3712"/>
                <a:gd name="T53" fmla="*/ 15 h 2258"/>
                <a:gd name="T54" fmla="*/ 30 w 3712"/>
                <a:gd name="T55" fmla="*/ 15 h 2258"/>
                <a:gd name="T56" fmla="*/ 29 w 3712"/>
                <a:gd name="T57" fmla="*/ 15 h 2258"/>
                <a:gd name="T58" fmla="*/ 28 w 3712"/>
                <a:gd name="T59" fmla="*/ 16 h 2258"/>
                <a:gd name="T60" fmla="*/ 27 w 3712"/>
                <a:gd name="T61" fmla="*/ 16 h 2258"/>
                <a:gd name="T62" fmla="*/ 26 w 3712"/>
                <a:gd name="T63" fmla="*/ 15 h 2258"/>
                <a:gd name="T64" fmla="*/ 25 w 3712"/>
                <a:gd name="T65" fmla="*/ 14 h 2258"/>
                <a:gd name="T66" fmla="*/ 23 w 3712"/>
                <a:gd name="T67" fmla="*/ 12 h 2258"/>
                <a:gd name="T68" fmla="*/ 21 w 3712"/>
                <a:gd name="T69" fmla="*/ 9 h 2258"/>
                <a:gd name="T70" fmla="*/ 20 w 3712"/>
                <a:gd name="T71" fmla="*/ 6 h 2258"/>
                <a:gd name="T72" fmla="*/ 19 w 3712"/>
                <a:gd name="T73" fmla="*/ 3 h 2258"/>
                <a:gd name="T74" fmla="*/ 17 w 3712"/>
                <a:gd name="T75" fmla="*/ 2 h 2258"/>
                <a:gd name="T76" fmla="*/ 16 w 3712"/>
                <a:gd name="T77" fmla="*/ 1 h 2258"/>
                <a:gd name="T78" fmla="*/ 13 w 3712"/>
                <a:gd name="T79" fmla="*/ 1 h 2258"/>
                <a:gd name="T80" fmla="*/ 10 w 3712"/>
                <a:gd name="T81" fmla="*/ 0 h 2258"/>
                <a:gd name="T82" fmla="*/ 6 w 3712"/>
                <a:gd name="T83" fmla="*/ 0 h 2258"/>
                <a:gd name="T84" fmla="*/ 4 w 3712"/>
                <a:gd name="T85" fmla="*/ 0 h 2258"/>
                <a:gd name="T86" fmla="*/ 2 w 3712"/>
                <a:gd name="T87" fmla="*/ 0 h 2258"/>
                <a:gd name="T88" fmla="*/ 0 w 3712"/>
                <a:gd name="T89" fmla="*/ 0 h 2258"/>
                <a:gd name="T90" fmla="*/ 0 w 3712"/>
                <a:gd name="T91" fmla="*/ 1 h 2258"/>
                <a:gd name="T92" fmla="*/ 0 w 3712"/>
                <a:gd name="T93" fmla="*/ 1 h 2258"/>
                <a:gd name="T94" fmla="*/ 1 w 3712"/>
                <a:gd name="T95" fmla="*/ 2 h 2258"/>
                <a:gd name="T96" fmla="*/ 2 w 3712"/>
                <a:gd name="T97" fmla="*/ 2 h 2258"/>
                <a:gd name="T98" fmla="*/ 3 w 3712"/>
                <a:gd name="T99" fmla="*/ 3 h 2258"/>
                <a:gd name="T100" fmla="*/ 7 w 3712"/>
                <a:gd name="T101" fmla="*/ 4 h 2258"/>
                <a:gd name="T102" fmla="*/ 10 w 3712"/>
                <a:gd name="T103" fmla="*/ 6 h 2258"/>
                <a:gd name="T104" fmla="*/ 14 w 3712"/>
                <a:gd name="T105" fmla="*/ 8 h 2258"/>
                <a:gd name="T106" fmla="*/ 16 w 3712"/>
                <a:gd name="T107" fmla="*/ 9 h 2258"/>
                <a:gd name="T108" fmla="*/ 17 w 3712"/>
                <a:gd name="T109" fmla="*/ 11 h 2258"/>
                <a:gd name="T110" fmla="*/ 18 w 3712"/>
                <a:gd name="T111" fmla="*/ 12 h 2258"/>
                <a:gd name="T112" fmla="*/ 18 w 3712"/>
                <a:gd name="T113" fmla="*/ 14 h 2258"/>
                <a:gd name="T114" fmla="*/ 18 w 3712"/>
                <a:gd name="T115" fmla="*/ 15 h 2258"/>
                <a:gd name="T116" fmla="*/ 17 w 3712"/>
                <a:gd name="T117" fmla="*/ 16 h 2258"/>
                <a:gd name="T118" fmla="*/ 17 w 3712"/>
                <a:gd name="T119" fmla="*/ 18 h 2258"/>
                <a:gd name="T120" fmla="*/ 18 w 3712"/>
                <a:gd name="T121" fmla="*/ 19 h 22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12"/>
                <a:gd name="T184" fmla="*/ 0 h 2258"/>
                <a:gd name="T185" fmla="*/ 3712 w 3712"/>
                <a:gd name="T186" fmla="*/ 2258 h 22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12" h="2258">
                  <a:moveTo>
                    <a:pt x="1154" y="1243"/>
                  </a:moveTo>
                  <a:lnTo>
                    <a:pt x="1193" y="1276"/>
                  </a:lnTo>
                  <a:lnTo>
                    <a:pt x="1233" y="1311"/>
                  </a:lnTo>
                  <a:lnTo>
                    <a:pt x="1280" y="1344"/>
                  </a:lnTo>
                  <a:lnTo>
                    <a:pt x="1328" y="1379"/>
                  </a:lnTo>
                  <a:lnTo>
                    <a:pt x="1381" y="1414"/>
                  </a:lnTo>
                  <a:lnTo>
                    <a:pt x="1435" y="1449"/>
                  </a:lnTo>
                  <a:lnTo>
                    <a:pt x="1493" y="1484"/>
                  </a:lnTo>
                  <a:lnTo>
                    <a:pt x="1551" y="1521"/>
                  </a:lnTo>
                  <a:lnTo>
                    <a:pt x="1614" y="1556"/>
                  </a:lnTo>
                  <a:lnTo>
                    <a:pt x="1676" y="1591"/>
                  </a:lnTo>
                  <a:lnTo>
                    <a:pt x="1740" y="1625"/>
                  </a:lnTo>
                  <a:lnTo>
                    <a:pt x="1806" y="1660"/>
                  </a:lnTo>
                  <a:lnTo>
                    <a:pt x="1939" y="1728"/>
                  </a:lnTo>
                  <a:lnTo>
                    <a:pt x="2073" y="1794"/>
                  </a:lnTo>
                  <a:lnTo>
                    <a:pt x="2209" y="1858"/>
                  </a:lnTo>
                  <a:lnTo>
                    <a:pt x="2275" y="1889"/>
                  </a:lnTo>
                  <a:lnTo>
                    <a:pt x="2339" y="1918"/>
                  </a:lnTo>
                  <a:lnTo>
                    <a:pt x="2403" y="1949"/>
                  </a:lnTo>
                  <a:lnTo>
                    <a:pt x="2465" y="1977"/>
                  </a:lnTo>
                  <a:lnTo>
                    <a:pt x="2525" y="2004"/>
                  </a:lnTo>
                  <a:lnTo>
                    <a:pt x="2585" y="2029"/>
                  </a:lnTo>
                  <a:lnTo>
                    <a:pt x="2641" y="2054"/>
                  </a:lnTo>
                  <a:lnTo>
                    <a:pt x="2696" y="2077"/>
                  </a:lnTo>
                  <a:lnTo>
                    <a:pt x="2746" y="2101"/>
                  </a:lnTo>
                  <a:lnTo>
                    <a:pt x="2795" y="2120"/>
                  </a:lnTo>
                  <a:lnTo>
                    <a:pt x="2816" y="2132"/>
                  </a:lnTo>
                  <a:lnTo>
                    <a:pt x="2837" y="2142"/>
                  </a:lnTo>
                  <a:lnTo>
                    <a:pt x="2859" y="2149"/>
                  </a:lnTo>
                  <a:lnTo>
                    <a:pt x="2880" y="2159"/>
                  </a:lnTo>
                  <a:lnTo>
                    <a:pt x="2897" y="2167"/>
                  </a:lnTo>
                  <a:lnTo>
                    <a:pt x="2917" y="2174"/>
                  </a:lnTo>
                  <a:lnTo>
                    <a:pt x="2932" y="2182"/>
                  </a:lnTo>
                  <a:lnTo>
                    <a:pt x="2950" y="2188"/>
                  </a:lnTo>
                  <a:lnTo>
                    <a:pt x="2985" y="2204"/>
                  </a:lnTo>
                  <a:lnTo>
                    <a:pt x="3020" y="2215"/>
                  </a:lnTo>
                  <a:lnTo>
                    <a:pt x="3054" y="2227"/>
                  </a:lnTo>
                  <a:lnTo>
                    <a:pt x="3089" y="2237"/>
                  </a:lnTo>
                  <a:lnTo>
                    <a:pt x="3122" y="2244"/>
                  </a:lnTo>
                  <a:lnTo>
                    <a:pt x="3157" y="2250"/>
                  </a:lnTo>
                  <a:lnTo>
                    <a:pt x="3192" y="2254"/>
                  </a:lnTo>
                  <a:lnTo>
                    <a:pt x="3225" y="2258"/>
                  </a:lnTo>
                  <a:lnTo>
                    <a:pt x="3258" y="2258"/>
                  </a:lnTo>
                  <a:lnTo>
                    <a:pt x="3291" y="2258"/>
                  </a:lnTo>
                  <a:lnTo>
                    <a:pt x="3324" y="2258"/>
                  </a:lnTo>
                  <a:lnTo>
                    <a:pt x="3355" y="2254"/>
                  </a:lnTo>
                  <a:lnTo>
                    <a:pt x="3384" y="2250"/>
                  </a:lnTo>
                  <a:lnTo>
                    <a:pt x="3415" y="2244"/>
                  </a:lnTo>
                  <a:lnTo>
                    <a:pt x="3442" y="2239"/>
                  </a:lnTo>
                  <a:lnTo>
                    <a:pt x="3470" y="2231"/>
                  </a:lnTo>
                  <a:lnTo>
                    <a:pt x="3497" y="2221"/>
                  </a:lnTo>
                  <a:lnTo>
                    <a:pt x="3522" y="2211"/>
                  </a:lnTo>
                  <a:lnTo>
                    <a:pt x="3547" y="2200"/>
                  </a:lnTo>
                  <a:lnTo>
                    <a:pt x="3568" y="2188"/>
                  </a:lnTo>
                  <a:lnTo>
                    <a:pt x="3590" y="2174"/>
                  </a:lnTo>
                  <a:lnTo>
                    <a:pt x="3611" y="2161"/>
                  </a:lnTo>
                  <a:lnTo>
                    <a:pt x="3629" y="2145"/>
                  </a:lnTo>
                  <a:lnTo>
                    <a:pt x="3646" y="2130"/>
                  </a:lnTo>
                  <a:lnTo>
                    <a:pt x="3662" y="2112"/>
                  </a:lnTo>
                  <a:lnTo>
                    <a:pt x="3675" y="2093"/>
                  </a:lnTo>
                  <a:lnTo>
                    <a:pt x="3685" y="2076"/>
                  </a:lnTo>
                  <a:lnTo>
                    <a:pt x="3694" y="2056"/>
                  </a:lnTo>
                  <a:lnTo>
                    <a:pt x="3702" y="2035"/>
                  </a:lnTo>
                  <a:lnTo>
                    <a:pt x="3708" y="2013"/>
                  </a:lnTo>
                  <a:lnTo>
                    <a:pt x="3710" y="1992"/>
                  </a:lnTo>
                  <a:lnTo>
                    <a:pt x="3712" y="1971"/>
                  </a:lnTo>
                  <a:lnTo>
                    <a:pt x="3712" y="1961"/>
                  </a:lnTo>
                  <a:lnTo>
                    <a:pt x="3710" y="1953"/>
                  </a:lnTo>
                  <a:lnTo>
                    <a:pt x="3708" y="1944"/>
                  </a:lnTo>
                  <a:lnTo>
                    <a:pt x="3704" y="1934"/>
                  </a:lnTo>
                  <a:lnTo>
                    <a:pt x="3693" y="1915"/>
                  </a:lnTo>
                  <a:lnTo>
                    <a:pt x="3679" y="1893"/>
                  </a:lnTo>
                  <a:lnTo>
                    <a:pt x="3662" y="1872"/>
                  </a:lnTo>
                  <a:lnTo>
                    <a:pt x="3638" y="1851"/>
                  </a:lnTo>
                  <a:lnTo>
                    <a:pt x="3613" y="1829"/>
                  </a:lnTo>
                  <a:lnTo>
                    <a:pt x="3586" y="1806"/>
                  </a:lnTo>
                  <a:lnTo>
                    <a:pt x="3555" y="1783"/>
                  </a:lnTo>
                  <a:lnTo>
                    <a:pt x="3522" y="1757"/>
                  </a:lnTo>
                  <a:lnTo>
                    <a:pt x="3485" y="1734"/>
                  </a:lnTo>
                  <a:lnTo>
                    <a:pt x="3446" y="1709"/>
                  </a:lnTo>
                  <a:lnTo>
                    <a:pt x="3406" y="1684"/>
                  </a:lnTo>
                  <a:lnTo>
                    <a:pt x="3363" y="1658"/>
                  </a:lnTo>
                  <a:lnTo>
                    <a:pt x="3318" y="1631"/>
                  </a:lnTo>
                  <a:lnTo>
                    <a:pt x="3272" y="1606"/>
                  </a:lnTo>
                  <a:lnTo>
                    <a:pt x="3225" y="1579"/>
                  </a:lnTo>
                  <a:lnTo>
                    <a:pt x="3177" y="1552"/>
                  </a:lnTo>
                  <a:lnTo>
                    <a:pt x="3076" y="1497"/>
                  </a:lnTo>
                  <a:lnTo>
                    <a:pt x="2870" y="1387"/>
                  </a:lnTo>
                  <a:lnTo>
                    <a:pt x="2767" y="1333"/>
                  </a:lnTo>
                  <a:lnTo>
                    <a:pt x="2667" y="1278"/>
                  </a:lnTo>
                  <a:lnTo>
                    <a:pt x="2616" y="1251"/>
                  </a:lnTo>
                  <a:lnTo>
                    <a:pt x="2568" y="1224"/>
                  </a:lnTo>
                  <a:lnTo>
                    <a:pt x="2521" y="1199"/>
                  </a:lnTo>
                  <a:lnTo>
                    <a:pt x="2477" y="1172"/>
                  </a:lnTo>
                  <a:lnTo>
                    <a:pt x="2463" y="1164"/>
                  </a:lnTo>
                  <a:lnTo>
                    <a:pt x="2449" y="1156"/>
                  </a:lnTo>
                  <a:lnTo>
                    <a:pt x="2432" y="1146"/>
                  </a:lnTo>
                  <a:lnTo>
                    <a:pt x="2416" y="1139"/>
                  </a:lnTo>
                  <a:lnTo>
                    <a:pt x="2378" y="1119"/>
                  </a:lnTo>
                  <a:lnTo>
                    <a:pt x="2339" y="1102"/>
                  </a:lnTo>
                  <a:lnTo>
                    <a:pt x="2296" y="1080"/>
                  </a:lnTo>
                  <a:lnTo>
                    <a:pt x="2252" y="1063"/>
                  </a:lnTo>
                  <a:lnTo>
                    <a:pt x="2160" y="1026"/>
                  </a:lnTo>
                  <a:lnTo>
                    <a:pt x="2114" y="1011"/>
                  </a:lnTo>
                  <a:lnTo>
                    <a:pt x="2071" y="997"/>
                  </a:lnTo>
                  <a:lnTo>
                    <a:pt x="2029" y="983"/>
                  </a:lnTo>
                  <a:lnTo>
                    <a:pt x="1990" y="976"/>
                  </a:lnTo>
                  <a:lnTo>
                    <a:pt x="1972" y="972"/>
                  </a:lnTo>
                  <a:lnTo>
                    <a:pt x="1955" y="968"/>
                  </a:lnTo>
                  <a:lnTo>
                    <a:pt x="1939" y="966"/>
                  </a:lnTo>
                  <a:lnTo>
                    <a:pt x="1924" y="966"/>
                  </a:lnTo>
                  <a:lnTo>
                    <a:pt x="1910" y="966"/>
                  </a:lnTo>
                  <a:lnTo>
                    <a:pt x="1899" y="966"/>
                  </a:lnTo>
                  <a:lnTo>
                    <a:pt x="1887" y="968"/>
                  </a:lnTo>
                  <a:lnTo>
                    <a:pt x="1877" y="972"/>
                  </a:lnTo>
                  <a:lnTo>
                    <a:pt x="1856" y="980"/>
                  </a:lnTo>
                  <a:lnTo>
                    <a:pt x="1835" y="987"/>
                  </a:lnTo>
                  <a:lnTo>
                    <a:pt x="1813" y="993"/>
                  </a:lnTo>
                  <a:lnTo>
                    <a:pt x="1794" y="997"/>
                  </a:lnTo>
                  <a:lnTo>
                    <a:pt x="1775" y="999"/>
                  </a:lnTo>
                  <a:lnTo>
                    <a:pt x="1755" y="1001"/>
                  </a:lnTo>
                  <a:lnTo>
                    <a:pt x="1738" y="1001"/>
                  </a:lnTo>
                  <a:lnTo>
                    <a:pt x="1718" y="999"/>
                  </a:lnTo>
                  <a:lnTo>
                    <a:pt x="1701" y="997"/>
                  </a:lnTo>
                  <a:lnTo>
                    <a:pt x="1685" y="993"/>
                  </a:lnTo>
                  <a:lnTo>
                    <a:pt x="1668" y="987"/>
                  </a:lnTo>
                  <a:lnTo>
                    <a:pt x="1652" y="981"/>
                  </a:lnTo>
                  <a:lnTo>
                    <a:pt x="1637" y="974"/>
                  </a:lnTo>
                  <a:lnTo>
                    <a:pt x="1621" y="966"/>
                  </a:lnTo>
                  <a:lnTo>
                    <a:pt x="1608" y="956"/>
                  </a:lnTo>
                  <a:lnTo>
                    <a:pt x="1594" y="947"/>
                  </a:lnTo>
                  <a:lnTo>
                    <a:pt x="1567" y="923"/>
                  </a:lnTo>
                  <a:lnTo>
                    <a:pt x="1540" y="896"/>
                  </a:lnTo>
                  <a:lnTo>
                    <a:pt x="1517" y="867"/>
                  </a:lnTo>
                  <a:lnTo>
                    <a:pt x="1493" y="834"/>
                  </a:lnTo>
                  <a:lnTo>
                    <a:pt x="1470" y="799"/>
                  </a:lnTo>
                  <a:lnTo>
                    <a:pt x="1449" y="762"/>
                  </a:lnTo>
                  <a:lnTo>
                    <a:pt x="1429" y="723"/>
                  </a:lnTo>
                  <a:lnTo>
                    <a:pt x="1410" y="685"/>
                  </a:lnTo>
                  <a:lnTo>
                    <a:pt x="1371" y="601"/>
                  </a:lnTo>
                  <a:lnTo>
                    <a:pt x="1336" y="518"/>
                  </a:lnTo>
                  <a:lnTo>
                    <a:pt x="1299" y="436"/>
                  </a:lnTo>
                  <a:lnTo>
                    <a:pt x="1282" y="396"/>
                  </a:lnTo>
                  <a:lnTo>
                    <a:pt x="1264" y="357"/>
                  </a:lnTo>
                  <a:lnTo>
                    <a:pt x="1245" y="320"/>
                  </a:lnTo>
                  <a:lnTo>
                    <a:pt x="1226" y="285"/>
                  </a:lnTo>
                  <a:lnTo>
                    <a:pt x="1206" y="252"/>
                  </a:lnTo>
                  <a:lnTo>
                    <a:pt x="1187" y="223"/>
                  </a:lnTo>
                  <a:lnTo>
                    <a:pt x="1166" y="196"/>
                  </a:lnTo>
                  <a:lnTo>
                    <a:pt x="1144" y="171"/>
                  </a:lnTo>
                  <a:lnTo>
                    <a:pt x="1121" y="151"/>
                  </a:lnTo>
                  <a:lnTo>
                    <a:pt x="1109" y="141"/>
                  </a:lnTo>
                  <a:lnTo>
                    <a:pt x="1096" y="136"/>
                  </a:lnTo>
                  <a:lnTo>
                    <a:pt x="1067" y="120"/>
                  </a:lnTo>
                  <a:lnTo>
                    <a:pt x="1036" y="107"/>
                  </a:lnTo>
                  <a:lnTo>
                    <a:pt x="1003" y="93"/>
                  </a:lnTo>
                  <a:lnTo>
                    <a:pt x="970" y="81"/>
                  </a:lnTo>
                  <a:lnTo>
                    <a:pt x="933" y="70"/>
                  </a:lnTo>
                  <a:lnTo>
                    <a:pt x="894" y="60"/>
                  </a:lnTo>
                  <a:lnTo>
                    <a:pt x="853" y="50"/>
                  </a:lnTo>
                  <a:lnTo>
                    <a:pt x="813" y="43"/>
                  </a:lnTo>
                  <a:lnTo>
                    <a:pt x="772" y="35"/>
                  </a:lnTo>
                  <a:lnTo>
                    <a:pt x="729" y="29"/>
                  </a:lnTo>
                  <a:lnTo>
                    <a:pt x="642" y="17"/>
                  </a:lnTo>
                  <a:lnTo>
                    <a:pt x="555" y="10"/>
                  </a:lnTo>
                  <a:lnTo>
                    <a:pt x="469" y="4"/>
                  </a:lnTo>
                  <a:lnTo>
                    <a:pt x="427" y="2"/>
                  </a:lnTo>
                  <a:lnTo>
                    <a:pt x="384" y="2"/>
                  </a:lnTo>
                  <a:lnTo>
                    <a:pt x="345" y="0"/>
                  </a:lnTo>
                  <a:lnTo>
                    <a:pt x="304" y="2"/>
                  </a:lnTo>
                  <a:lnTo>
                    <a:pt x="268" y="2"/>
                  </a:lnTo>
                  <a:lnTo>
                    <a:pt x="233" y="4"/>
                  </a:lnTo>
                  <a:lnTo>
                    <a:pt x="198" y="6"/>
                  </a:lnTo>
                  <a:lnTo>
                    <a:pt x="165" y="8"/>
                  </a:lnTo>
                  <a:lnTo>
                    <a:pt x="136" y="12"/>
                  </a:lnTo>
                  <a:lnTo>
                    <a:pt x="109" y="13"/>
                  </a:lnTo>
                  <a:lnTo>
                    <a:pt x="83" y="17"/>
                  </a:lnTo>
                  <a:lnTo>
                    <a:pt x="62" y="23"/>
                  </a:lnTo>
                  <a:lnTo>
                    <a:pt x="43" y="27"/>
                  </a:lnTo>
                  <a:lnTo>
                    <a:pt x="27" y="33"/>
                  </a:lnTo>
                  <a:lnTo>
                    <a:pt x="15" y="39"/>
                  </a:lnTo>
                  <a:lnTo>
                    <a:pt x="6" y="44"/>
                  </a:lnTo>
                  <a:lnTo>
                    <a:pt x="2" y="48"/>
                  </a:lnTo>
                  <a:lnTo>
                    <a:pt x="0" y="54"/>
                  </a:lnTo>
                  <a:lnTo>
                    <a:pt x="2" y="60"/>
                  </a:lnTo>
                  <a:lnTo>
                    <a:pt x="4" y="64"/>
                  </a:lnTo>
                  <a:lnTo>
                    <a:pt x="10" y="70"/>
                  </a:lnTo>
                  <a:lnTo>
                    <a:pt x="15" y="76"/>
                  </a:lnTo>
                  <a:lnTo>
                    <a:pt x="23" y="81"/>
                  </a:lnTo>
                  <a:lnTo>
                    <a:pt x="33" y="87"/>
                  </a:lnTo>
                  <a:lnTo>
                    <a:pt x="45" y="95"/>
                  </a:lnTo>
                  <a:lnTo>
                    <a:pt x="58" y="103"/>
                  </a:lnTo>
                  <a:lnTo>
                    <a:pt x="72" y="109"/>
                  </a:lnTo>
                  <a:lnTo>
                    <a:pt x="87" y="116"/>
                  </a:lnTo>
                  <a:lnTo>
                    <a:pt x="105" y="124"/>
                  </a:lnTo>
                  <a:lnTo>
                    <a:pt x="124" y="132"/>
                  </a:lnTo>
                  <a:lnTo>
                    <a:pt x="143" y="141"/>
                  </a:lnTo>
                  <a:lnTo>
                    <a:pt x="165" y="149"/>
                  </a:lnTo>
                  <a:lnTo>
                    <a:pt x="186" y="159"/>
                  </a:lnTo>
                  <a:lnTo>
                    <a:pt x="209" y="169"/>
                  </a:lnTo>
                  <a:lnTo>
                    <a:pt x="258" y="188"/>
                  </a:lnTo>
                  <a:lnTo>
                    <a:pt x="310" y="209"/>
                  </a:lnTo>
                  <a:lnTo>
                    <a:pt x="365" y="231"/>
                  </a:lnTo>
                  <a:lnTo>
                    <a:pt x="421" y="254"/>
                  </a:lnTo>
                  <a:lnTo>
                    <a:pt x="479" y="279"/>
                  </a:lnTo>
                  <a:lnTo>
                    <a:pt x="537" y="306"/>
                  </a:lnTo>
                  <a:lnTo>
                    <a:pt x="597" y="334"/>
                  </a:lnTo>
                  <a:lnTo>
                    <a:pt x="655" y="365"/>
                  </a:lnTo>
                  <a:lnTo>
                    <a:pt x="714" y="396"/>
                  </a:lnTo>
                  <a:lnTo>
                    <a:pt x="770" y="429"/>
                  </a:lnTo>
                  <a:lnTo>
                    <a:pt x="826" y="462"/>
                  </a:lnTo>
                  <a:lnTo>
                    <a:pt x="879" y="498"/>
                  </a:lnTo>
                  <a:lnTo>
                    <a:pt x="927" y="535"/>
                  </a:lnTo>
                  <a:lnTo>
                    <a:pt x="950" y="557"/>
                  </a:lnTo>
                  <a:lnTo>
                    <a:pt x="972" y="576"/>
                  </a:lnTo>
                  <a:lnTo>
                    <a:pt x="993" y="595"/>
                  </a:lnTo>
                  <a:lnTo>
                    <a:pt x="1014" y="617"/>
                  </a:lnTo>
                  <a:lnTo>
                    <a:pt x="1032" y="638"/>
                  </a:lnTo>
                  <a:lnTo>
                    <a:pt x="1049" y="659"/>
                  </a:lnTo>
                  <a:lnTo>
                    <a:pt x="1067" y="683"/>
                  </a:lnTo>
                  <a:lnTo>
                    <a:pt x="1082" y="706"/>
                  </a:lnTo>
                  <a:lnTo>
                    <a:pt x="1094" y="727"/>
                  </a:lnTo>
                  <a:lnTo>
                    <a:pt x="1105" y="751"/>
                  </a:lnTo>
                  <a:lnTo>
                    <a:pt x="1117" y="776"/>
                  </a:lnTo>
                  <a:lnTo>
                    <a:pt x="1125" y="801"/>
                  </a:lnTo>
                  <a:lnTo>
                    <a:pt x="1133" y="826"/>
                  </a:lnTo>
                  <a:lnTo>
                    <a:pt x="1136" y="851"/>
                  </a:lnTo>
                  <a:lnTo>
                    <a:pt x="1140" y="877"/>
                  </a:lnTo>
                  <a:lnTo>
                    <a:pt x="1142" y="904"/>
                  </a:lnTo>
                  <a:lnTo>
                    <a:pt x="1140" y="931"/>
                  </a:lnTo>
                  <a:lnTo>
                    <a:pt x="1138" y="958"/>
                  </a:lnTo>
                  <a:lnTo>
                    <a:pt x="1133" y="987"/>
                  </a:lnTo>
                  <a:lnTo>
                    <a:pt x="1125" y="1016"/>
                  </a:lnTo>
                  <a:lnTo>
                    <a:pt x="1123" y="1024"/>
                  </a:lnTo>
                  <a:lnTo>
                    <a:pt x="1119" y="1036"/>
                  </a:lnTo>
                  <a:lnTo>
                    <a:pt x="1111" y="1059"/>
                  </a:lnTo>
                  <a:lnTo>
                    <a:pt x="1103" y="1086"/>
                  </a:lnTo>
                  <a:lnTo>
                    <a:pt x="1098" y="1115"/>
                  </a:lnTo>
                  <a:lnTo>
                    <a:pt x="1098" y="1131"/>
                  </a:lnTo>
                  <a:lnTo>
                    <a:pt x="1100" y="1146"/>
                  </a:lnTo>
                  <a:lnTo>
                    <a:pt x="1102" y="1162"/>
                  </a:lnTo>
                  <a:lnTo>
                    <a:pt x="1107" y="1177"/>
                  </a:lnTo>
                  <a:lnTo>
                    <a:pt x="1115" y="1195"/>
                  </a:lnTo>
                  <a:lnTo>
                    <a:pt x="1125" y="1210"/>
                  </a:lnTo>
                  <a:lnTo>
                    <a:pt x="1138" y="1228"/>
                  </a:lnTo>
                  <a:lnTo>
                    <a:pt x="1154" y="1243"/>
                  </a:lnTo>
                  <a:close/>
                </a:path>
              </a:pathLst>
            </a:custGeom>
            <a:solidFill>
              <a:srgbClr val="EBEBFF"/>
            </a:solidFill>
            <a:ln>
              <a:noFill/>
            </a:ln>
            <a:extLst>
              <a:ext uri="{91240B29-F687-4F45-9708-019B960494DF}">
                <a14:hiddenLine xmlns:a14="http://schemas.microsoft.com/office/drawing/2010/main" w="6350" cap="flat" cmpd="sng">
                  <a:solidFill>
                    <a:srgbClr val="000000"/>
                  </a:solidFill>
                  <a:prstDash val="solid"/>
                  <a:round/>
                  <a:headEnd/>
                  <a:tailEnd/>
                </a14:hiddenLine>
              </a:ext>
            </a:extLst>
          </p:spPr>
          <p:txBody>
            <a:bodyPr lIns="0" tIns="0" rIns="0" bIns="0" anchor="ctr" anchorCtr="1"/>
            <a:lstStyle/>
            <a:p>
              <a:endParaRPr lang="pl-PL"/>
            </a:p>
          </p:txBody>
        </p:sp>
        <p:sp>
          <p:nvSpPr>
            <p:cNvPr id="26" name="Freeform 362">
              <a:extLst>
                <a:ext uri="{FF2B5EF4-FFF2-40B4-BE49-F238E27FC236}">
                  <a16:creationId xmlns:a16="http://schemas.microsoft.com/office/drawing/2014/main" id="{4EFAE91E-5E78-419C-BF7D-D0AE244F448C}"/>
                </a:ext>
              </a:extLst>
            </p:cNvPr>
            <p:cNvSpPr>
              <a:spLocks noChangeAspect="1"/>
            </p:cNvSpPr>
            <p:nvPr/>
          </p:nvSpPr>
          <p:spPr bwMode="auto">
            <a:xfrm>
              <a:off x="288" y="2689"/>
              <a:ext cx="122" cy="89"/>
            </a:xfrm>
            <a:custGeom>
              <a:avLst/>
              <a:gdLst>
                <a:gd name="T0" fmla="*/ 15 w 974"/>
                <a:gd name="T1" fmla="*/ 10 h 716"/>
                <a:gd name="T2" fmla="*/ 14 w 974"/>
                <a:gd name="T3" fmla="*/ 10 h 716"/>
                <a:gd name="T4" fmla="*/ 12 w 974"/>
                <a:gd name="T5" fmla="*/ 10 h 716"/>
                <a:gd name="T6" fmla="*/ 10 w 974"/>
                <a:gd name="T7" fmla="*/ 10 h 716"/>
                <a:gd name="T8" fmla="*/ 9 w 974"/>
                <a:gd name="T9" fmla="*/ 9 h 716"/>
                <a:gd name="T10" fmla="*/ 8 w 974"/>
                <a:gd name="T11" fmla="*/ 9 h 716"/>
                <a:gd name="T12" fmla="*/ 6 w 974"/>
                <a:gd name="T13" fmla="*/ 8 h 716"/>
                <a:gd name="T14" fmla="*/ 5 w 974"/>
                <a:gd name="T15" fmla="*/ 8 h 716"/>
                <a:gd name="T16" fmla="*/ 4 w 974"/>
                <a:gd name="T17" fmla="*/ 7 h 716"/>
                <a:gd name="T18" fmla="*/ 4 w 974"/>
                <a:gd name="T19" fmla="*/ 6 h 716"/>
                <a:gd name="T20" fmla="*/ 3 w 974"/>
                <a:gd name="T21" fmla="*/ 5 h 716"/>
                <a:gd name="T22" fmla="*/ 2 w 974"/>
                <a:gd name="T23" fmla="*/ 4 h 716"/>
                <a:gd name="T24" fmla="*/ 1 w 974"/>
                <a:gd name="T25" fmla="*/ 4 h 716"/>
                <a:gd name="T26" fmla="*/ 1 w 974"/>
                <a:gd name="T27" fmla="*/ 3 h 716"/>
                <a:gd name="T28" fmla="*/ 1 w 974"/>
                <a:gd name="T29" fmla="*/ 2 h 716"/>
                <a:gd name="T30" fmla="*/ 1 w 974"/>
                <a:gd name="T31" fmla="*/ 0 h 716"/>
                <a:gd name="T32" fmla="*/ 1 w 974"/>
                <a:gd name="T33" fmla="*/ 0 h 716"/>
                <a:gd name="T34" fmla="*/ 0 w 974"/>
                <a:gd name="T35" fmla="*/ 0 h 716"/>
                <a:gd name="T36" fmla="*/ 0 w 974"/>
                <a:gd name="T37" fmla="*/ 1 h 716"/>
                <a:gd name="T38" fmla="*/ 0 w 974"/>
                <a:gd name="T39" fmla="*/ 2 h 716"/>
                <a:gd name="T40" fmla="*/ 1 w 974"/>
                <a:gd name="T41" fmla="*/ 3 h 716"/>
                <a:gd name="T42" fmla="*/ 1 w 974"/>
                <a:gd name="T43" fmla="*/ 4 h 716"/>
                <a:gd name="T44" fmla="*/ 2 w 974"/>
                <a:gd name="T45" fmla="*/ 5 h 716"/>
                <a:gd name="T46" fmla="*/ 3 w 974"/>
                <a:gd name="T47" fmla="*/ 6 h 716"/>
                <a:gd name="T48" fmla="*/ 4 w 974"/>
                <a:gd name="T49" fmla="*/ 7 h 716"/>
                <a:gd name="T50" fmla="*/ 5 w 974"/>
                <a:gd name="T51" fmla="*/ 8 h 716"/>
                <a:gd name="T52" fmla="*/ 6 w 974"/>
                <a:gd name="T53" fmla="*/ 9 h 716"/>
                <a:gd name="T54" fmla="*/ 7 w 974"/>
                <a:gd name="T55" fmla="*/ 9 h 716"/>
                <a:gd name="T56" fmla="*/ 8 w 974"/>
                <a:gd name="T57" fmla="*/ 10 h 716"/>
                <a:gd name="T58" fmla="*/ 9 w 974"/>
                <a:gd name="T59" fmla="*/ 10 h 716"/>
                <a:gd name="T60" fmla="*/ 11 w 974"/>
                <a:gd name="T61" fmla="*/ 11 h 716"/>
                <a:gd name="T62" fmla="*/ 12 w 974"/>
                <a:gd name="T63" fmla="*/ 11 h 716"/>
                <a:gd name="T64" fmla="*/ 14 w 974"/>
                <a:gd name="T65" fmla="*/ 11 h 716"/>
                <a:gd name="T66" fmla="*/ 15 w 974"/>
                <a:gd name="T67" fmla="*/ 11 h 716"/>
                <a:gd name="T68" fmla="*/ 15 w 974"/>
                <a:gd name="T69" fmla="*/ 10 h 7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74"/>
                <a:gd name="T106" fmla="*/ 0 h 716"/>
                <a:gd name="T107" fmla="*/ 974 w 974"/>
                <a:gd name="T108" fmla="*/ 716 h 7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74" h="716">
                  <a:moveTo>
                    <a:pt x="974" y="679"/>
                  </a:moveTo>
                  <a:lnTo>
                    <a:pt x="974" y="679"/>
                  </a:lnTo>
                  <a:lnTo>
                    <a:pt x="923" y="677"/>
                  </a:lnTo>
                  <a:lnTo>
                    <a:pt x="877" y="673"/>
                  </a:lnTo>
                  <a:lnTo>
                    <a:pt x="828" y="669"/>
                  </a:lnTo>
                  <a:lnTo>
                    <a:pt x="784" y="663"/>
                  </a:lnTo>
                  <a:lnTo>
                    <a:pt x="692" y="648"/>
                  </a:lnTo>
                  <a:lnTo>
                    <a:pt x="648" y="636"/>
                  </a:lnTo>
                  <a:lnTo>
                    <a:pt x="607" y="625"/>
                  </a:lnTo>
                  <a:lnTo>
                    <a:pt x="564" y="609"/>
                  </a:lnTo>
                  <a:lnTo>
                    <a:pt x="524" y="595"/>
                  </a:lnTo>
                  <a:lnTo>
                    <a:pt x="485" y="578"/>
                  </a:lnTo>
                  <a:lnTo>
                    <a:pt x="448" y="561"/>
                  </a:lnTo>
                  <a:lnTo>
                    <a:pt x="411" y="541"/>
                  </a:lnTo>
                  <a:lnTo>
                    <a:pt x="374" y="522"/>
                  </a:lnTo>
                  <a:lnTo>
                    <a:pt x="341" y="500"/>
                  </a:lnTo>
                  <a:lnTo>
                    <a:pt x="308" y="477"/>
                  </a:lnTo>
                  <a:lnTo>
                    <a:pt x="277" y="454"/>
                  </a:lnTo>
                  <a:lnTo>
                    <a:pt x="248" y="429"/>
                  </a:lnTo>
                  <a:lnTo>
                    <a:pt x="221" y="403"/>
                  </a:lnTo>
                  <a:lnTo>
                    <a:pt x="194" y="376"/>
                  </a:lnTo>
                  <a:lnTo>
                    <a:pt x="171" y="349"/>
                  </a:lnTo>
                  <a:lnTo>
                    <a:pt x="149" y="320"/>
                  </a:lnTo>
                  <a:lnTo>
                    <a:pt x="128" y="293"/>
                  </a:lnTo>
                  <a:lnTo>
                    <a:pt x="109" y="262"/>
                  </a:lnTo>
                  <a:lnTo>
                    <a:pt x="91" y="231"/>
                  </a:lnTo>
                  <a:lnTo>
                    <a:pt x="78" y="200"/>
                  </a:lnTo>
                  <a:lnTo>
                    <a:pt x="66" y="169"/>
                  </a:lnTo>
                  <a:lnTo>
                    <a:pt x="56" y="136"/>
                  </a:lnTo>
                  <a:lnTo>
                    <a:pt x="47" y="103"/>
                  </a:lnTo>
                  <a:lnTo>
                    <a:pt x="43" y="68"/>
                  </a:lnTo>
                  <a:lnTo>
                    <a:pt x="39" y="35"/>
                  </a:lnTo>
                  <a:lnTo>
                    <a:pt x="37" y="0"/>
                  </a:lnTo>
                  <a:lnTo>
                    <a:pt x="37" y="2"/>
                  </a:lnTo>
                  <a:lnTo>
                    <a:pt x="0" y="2"/>
                  </a:lnTo>
                  <a:lnTo>
                    <a:pt x="0" y="37"/>
                  </a:lnTo>
                  <a:lnTo>
                    <a:pt x="4" y="74"/>
                  </a:lnTo>
                  <a:lnTo>
                    <a:pt x="10" y="110"/>
                  </a:lnTo>
                  <a:lnTo>
                    <a:pt x="19" y="145"/>
                  </a:lnTo>
                  <a:lnTo>
                    <a:pt x="29" y="180"/>
                  </a:lnTo>
                  <a:lnTo>
                    <a:pt x="43" y="213"/>
                  </a:lnTo>
                  <a:lnTo>
                    <a:pt x="58" y="248"/>
                  </a:lnTo>
                  <a:lnTo>
                    <a:pt x="76" y="281"/>
                  </a:lnTo>
                  <a:lnTo>
                    <a:pt x="95" y="312"/>
                  </a:lnTo>
                  <a:lnTo>
                    <a:pt x="118" y="343"/>
                  </a:lnTo>
                  <a:lnTo>
                    <a:pt x="142" y="374"/>
                  </a:lnTo>
                  <a:lnTo>
                    <a:pt x="167" y="403"/>
                  </a:lnTo>
                  <a:lnTo>
                    <a:pt x="194" y="431"/>
                  </a:lnTo>
                  <a:lnTo>
                    <a:pt x="223" y="458"/>
                  </a:lnTo>
                  <a:lnTo>
                    <a:pt x="254" y="483"/>
                  </a:lnTo>
                  <a:lnTo>
                    <a:pt x="287" y="508"/>
                  </a:lnTo>
                  <a:lnTo>
                    <a:pt x="320" y="531"/>
                  </a:lnTo>
                  <a:lnTo>
                    <a:pt x="355" y="553"/>
                  </a:lnTo>
                  <a:lnTo>
                    <a:pt x="392" y="574"/>
                  </a:lnTo>
                  <a:lnTo>
                    <a:pt x="429" y="595"/>
                  </a:lnTo>
                  <a:lnTo>
                    <a:pt x="469" y="613"/>
                  </a:lnTo>
                  <a:lnTo>
                    <a:pt x="512" y="630"/>
                  </a:lnTo>
                  <a:lnTo>
                    <a:pt x="551" y="646"/>
                  </a:lnTo>
                  <a:lnTo>
                    <a:pt x="595" y="661"/>
                  </a:lnTo>
                  <a:lnTo>
                    <a:pt x="638" y="673"/>
                  </a:lnTo>
                  <a:lnTo>
                    <a:pt x="685" y="685"/>
                  </a:lnTo>
                  <a:lnTo>
                    <a:pt x="731" y="694"/>
                  </a:lnTo>
                  <a:lnTo>
                    <a:pt x="776" y="702"/>
                  </a:lnTo>
                  <a:lnTo>
                    <a:pt x="824" y="708"/>
                  </a:lnTo>
                  <a:lnTo>
                    <a:pt x="873" y="712"/>
                  </a:lnTo>
                  <a:lnTo>
                    <a:pt x="921" y="716"/>
                  </a:lnTo>
                  <a:lnTo>
                    <a:pt x="972" y="716"/>
                  </a:lnTo>
                  <a:lnTo>
                    <a:pt x="974" y="716"/>
                  </a:lnTo>
                  <a:lnTo>
                    <a:pt x="974" y="6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7" name="Freeform 363">
              <a:extLst>
                <a:ext uri="{FF2B5EF4-FFF2-40B4-BE49-F238E27FC236}">
                  <a16:creationId xmlns:a16="http://schemas.microsoft.com/office/drawing/2014/main" id="{81B083BC-7757-4F9C-9E44-634868210E7C}"/>
                </a:ext>
              </a:extLst>
            </p:cNvPr>
            <p:cNvSpPr>
              <a:spLocks noChangeAspect="1"/>
            </p:cNvSpPr>
            <p:nvPr/>
          </p:nvSpPr>
          <p:spPr bwMode="auto">
            <a:xfrm>
              <a:off x="288" y="2599"/>
              <a:ext cx="122" cy="90"/>
            </a:xfrm>
            <a:custGeom>
              <a:avLst/>
              <a:gdLst>
                <a:gd name="T0" fmla="*/ 1 w 974"/>
                <a:gd name="T1" fmla="*/ 11 h 718"/>
                <a:gd name="T2" fmla="*/ 1 w 974"/>
                <a:gd name="T3" fmla="*/ 10 h 718"/>
                <a:gd name="T4" fmla="*/ 1 w 974"/>
                <a:gd name="T5" fmla="*/ 9 h 718"/>
                <a:gd name="T6" fmla="*/ 1 w 974"/>
                <a:gd name="T7" fmla="*/ 8 h 718"/>
                <a:gd name="T8" fmla="*/ 2 w 974"/>
                <a:gd name="T9" fmla="*/ 7 h 718"/>
                <a:gd name="T10" fmla="*/ 3 w 974"/>
                <a:gd name="T11" fmla="*/ 6 h 718"/>
                <a:gd name="T12" fmla="*/ 4 w 974"/>
                <a:gd name="T13" fmla="*/ 5 h 718"/>
                <a:gd name="T14" fmla="*/ 4 w 974"/>
                <a:gd name="T15" fmla="*/ 4 h 718"/>
                <a:gd name="T16" fmla="*/ 5 w 974"/>
                <a:gd name="T17" fmla="*/ 3 h 718"/>
                <a:gd name="T18" fmla="*/ 6 w 974"/>
                <a:gd name="T19" fmla="*/ 3 h 718"/>
                <a:gd name="T20" fmla="*/ 8 w 974"/>
                <a:gd name="T21" fmla="*/ 2 h 718"/>
                <a:gd name="T22" fmla="*/ 9 w 974"/>
                <a:gd name="T23" fmla="*/ 2 h 718"/>
                <a:gd name="T24" fmla="*/ 11 w 974"/>
                <a:gd name="T25" fmla="*/ 1 h 718"/>
                <a:gd name="T26" fmla="*/ 13 w 974"/>
                <a:gd name="T27" fmla="*/ 1 h 718"/>
                <a:gd name="T28" fmla="*/ 15 w 974"/>
                <a:gd name="T29" fmla="*/ 1 h 718"/>
                <a:gd name="T30" fmla="*/ 15 w 974"/>
                <a:gd name="T31" fmla="*/ 0 h 718"/>
                <a:gd name="T32" fmla="*/ 14 w 974"/>
                <a:gd name="T33" fmla="*/ 0 h 718"/>
                <a:gd name="T34" fmla="*/ 12 w 974"/>
                <a:gd name="T35" fmla="*/ 0 h 718"/>
                <a:gd name="T36" fmla="*/ 11 w 974"/>
                <a:gd name="T37" fmla="*/ 1 h 718"/>
                <a:gd name="T38" fmla="*/ 9 w 974"/>
                <a:gd name="T39" fmla="*/ 1 h 718"/>
                <a:gd name="T40" fmla="*/ 7 w 974"/>
                <a:gd name="T41" fmla="*/ 2 h 718"/>
                <a:gd name="T42" fmla="*/ 6 w 974"/>
                <a:gd name="T43" fmla="*/ 2 h 718"/>
                <a:gd name="T44" fmla="*/ 5 w 974"/>
                <a:gd name="T45" fmla="*/ 3 h 718"/>
                <a:gd name="T46" fmla="*/ 4 w 974"/>
                <a:gd name="T47" fmla="*/ 4 h 718"/>
                <a:gd name="T48" fmla="*/ 3 w 974"/>
                <a:gd name="T49" fmla="*/ 5 h 718"/>
                <a:gd name="T50" fmla="*/ 2 w 974"/>
                <a:gd name="T51" fmla="*/ 5 h 718"/>
                <a:gd name="T52" fmla="*/ 2 w 974"/>
                <a:gd name="T53" fmla="*/ 6 h 718"/>
                <a:gd name="T54" fmla="*/ 1 w 974"/>
                <a:gd name="T55" fmla="*/ 7 h 718"/>
                <a:gd name="T56" fmla="*/ 1 w 974"/>
                <a:gd name="T57" fmla="*/ 8 h 718"/>
                <a:gd name="T58" fmla="*/ 0 w 974"/>
                <a:gd name="T59" fmla="*/ 10 h 718"/>
                <a:gd name="T60" fmla="*/ 0 w 974"/>
                <a:gd name="T61" fmla="*/ 11 h 718"/>
                <a:gd name="T62" fmla="*/ 1 w 974"/>
                <a:gd name="T63" fmla="*/ 11 h 7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4"/>
                <a:gd name="T97" fmla="*/ 0 h 718"/>
                <a:gd name="T98" fmla="*/ 974 w 974"/>
                <a:gd name="T99" fmla="*/ 718 h 7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4" h="718">
                  <a:moveTo>
                    <a:pt x="37" y="718"/>
                  </a:moveTo>
                  <a:lnTo>
                    <a:pt x="39" y="681"/>
                  </a:lnTo>
                  <a:lnTo>
                    <a:pt x="43" y="648"/>
                  </a:lnTo>
                  <a:lnTo>
                    <a:pt x="47" y="613"/>
                  </a:lnTo>
                  <a:lnTo>
                    <a:pt x="56" y="580"/>
                  </a:lnTo>
                  <a:lnTo>
                    <a:pt x="66" y="547"/>
                  </a:lnTo>
                  <a:lnTo>
                    <a:pt x="78" y="516"/>
                  </a:lnTo>
                  <a:lnTo>
                    <a:pt x="91" y="485"/>
                  </a:lnTo>
                  <a:lnTo>
                    <a:pt x="109" y="454"/>
                  </a:lnTo>
                  <a:lnTo>
                    <a:pt x="128" y="423"/>
                  </a:lnTo>
                  <a:lnTo>
                    <a:pt x="149" y="394"/>
                  </a:lnTo>
                  <a:lnTo>
                    <a:pt x="171" y="367"/>
                  </a:lnTo>
                  <a:lnTo>
                    <a:pt x="194" y="340"/>
                  </a:lnTo>
                  <a:lnTo>
                    <a:pt x="221" y="312"/>
                  </a:lnTo>
                  <a:lnTo>
                    <a:pt x="248" y="285"/>
                  </a:lnTo>
                  <a:lnTo>
                    <a:pt x="277" y="262"/>
                  </a:lnTo>
                  <a:lnTo>
                    <a:pt x="308" y="239"/>
                  </a:lnTo>
                  <a:lnTo>
                    <a:pt x="341" y="215"/>
                  </a:lnTo>
                  <a:lnTo>
                    <a:pt x="374" y="194"/>
                  </a:lnTo>
                  <a:lnTo>
                    <a:pt x="411" y="175"/>
                  </a:lnTo>
                  <a:lnTo>
                    <a:pt x="448" y="155"/>
                  </a:lnTo>
                  <a:lnTo>
                    <a:pt x="485" y="136"/>
                  </a:lnTo>
                  <a:lnTo>
                    <a:pt x="524" y="120"/>
                  </a:lnTo>
                  <a:lnTo>
                    <a:pt x="564" y="105"/>
                  </a:lnTo>
                  <a:lnTo>
                    <a:pt x="648" y="80"/>
                  </a:lnTo>
                  <a:lnTo>
                    <a:pt x="692" y="68"/>
                  </a:lnTo>
                  <a:lnTo>
                    <a:pt x="784" y="52"/>
                  </a:lnTo>
                  <a:lnTo>
                    <a:pt x="828" y="47"/>
                  </a:lnTo>
                  <a:lnTo>
                    <a:pt x="877" y="41"/>
                  </a:lnTo>
                  <a:lnTo>
                    <a:pt x="923" y="39"/>
                  </a:lnTo>
                  <a:lnTo>
                    <a:pt x="974" y="39"/>
                  </a:lnTo>
                  <a:lnTo>
                    <a:pt x="974" y="0"/>
                  </a:lnTo>
                  <a:lnTo>
                    <a:pt x="921" y="0"/>
                  </a:lnTo>
                  <a:lnTo>
                    <a:pt x="873" y="4"/>
                  </a:lnTo>
                  <a:lnTo>
                    <a:pt x="824" y="8"/>
                  </a:lnTo>
                  <a:lnTo>
                    <a:pt x="776" y="14"/>
                  </a:lnTo>
                  <a:lnTo>
                    <a:pt x="731" y="21"/>
                  </a:lnTo>
                  <a:lnTo>
                    <a:pt x="685" y="31"/>
                  </a:lnTo>
                  <a:lnTo>
                    <a:pt x="638" y="43"/>
                  </a:lnTo>
                  <a:lnTo>
                    <a:pt x="553" y="70"/>
                  </a:lnTo>
                  <a:lnTo>
                    <a:pt x="512" y="85"/>
                  </a:lnTo>
                  <a:lnTo>
                    <a:pt x="469" y="101"/>
                  </a:lnTo>
                  <a:lnTo>
                    <a:pt x="429" y="120"/>
                  </a:lnTo>
                  <a:lnTo>
                    <a:pt x="394" y="140"/>
                  </a:lnTo>
                  <a:lnTo>
                    <a:pt x="355" y="161"/>
                  </a:lnTo>
                  <a:lnTo>
                    <a:pt x="320" y="184"/>
                  </a:lnTo>
                  <a:lnTo>
                    <a:pt x="287" y="208"/>
                  </a:lnTo>
                  <a:lnTo>
                    <a:pt x="254" y="233"/>
                  </a:lnTo>
                  <a:lnTo>
                    <a:pt x="223" y="258"/>
                  </a:lnTo>
                  <a:lnTo>
                    <a:pt x="194" y="285"/>
                  </a:lnTo>
                  <a:lnTo>
                    <a:pt x="167" y="312"/>
                  </a:lnTo>
                  <a:lnTo>
                    <a:pt x="142" y="341"/>
                  </a:lnTo>
                  <a:lnTo>
                    <a:pt x="118" y="371"/>
                  </a:lnTo>
                  <a:lnTo>
                    <a:pt x="95" y="404"/>
                  </a:lnTo>
                  <a:lnTo>
                    <a:pt x="76" y="435"/>
                  </a:lnTo>
                  <a:lnTo>
                    <a:pt x="58" y="468"/>
                  </a:lnTo>
                  <a:lnTo>
                    <a:pt x="43" y="501"/>
                  </a:lnTo>
                  <a:lnTo>
                    <a:pt x="29" y="535"/>
                  </a:lnTo>
                  <a:lnTo>
                    <a:pt x="19" y="570"/>
                  </a:lnTo>
                  <a:lnTo>
                    <a:pt x="10" y="605"/>
                  </a:lnTo>
                  <a:lnTo>
                    <a:pt x="4" y="642"/>
                  </a:lnTo>
                  <a:lnTo>
                    <a:pt x="0" y="677"/>
                  </a:lnTo>
                  <a:lnTo>
                    <a:pt x="0" y="718"/>
                  </a:lnTo>
                  <a:lnTo>
                    <a:pt x="37" y="7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8" name="Freeform 364">
              <a:extLst>
                <a:ext uri="{FF2B5EF4-FFF2-40B4-BE49-F238E27FC236}">
                  <a16:creationId xmlns:a16="http://schemas.microsoft.com/office/drawing/2014/main" id="{6926C166-0FFC-497C-849E-37F266D0B152}"/>
                </a:ext>
              </a:extLst>
            </p:cNvPr>
            <p:cNvSpPr>
              <a:spLocks noChangeAspect="1"/>
            </p:cNvSpPr>
            <p:nvPr/>
          </p:nvSpPr>
          <p:spPr bwMode="auto">
            <a:xfrm>
              <a:off x="410" y="2599"/>
              <a:ext cx="122" cy="90"/>
            </a:xfrm>
            <a:custGeom>
              <a:avLst/>
              <a:gdLst>
                <a:gd name="T0" fmla="*/ 1 w 973"/>
                <a:gd name="T1" fmla="*/ 1 h 718"/>
                <a:gd name="T2" fmla="*/ 2 w 973"/>
                <a:gd name="T3" fmla="*/ 1 h 718"/>
                <a:gd name="T4" fmla="*/ 4 w 973"/>
                <a:gd name="T5" fmla="*/ 1 h 718"/>
                <a:gd name="T6" fmla="*/ 6 w 973"/>
                <a:gd name="T7" fmla="*/ 2 h 718"/>
                <a:gd name="T8" fmla="*/ 7 w 973"/>
                <a:gd name="T9" fmla="*/ 2 h 718"/>
                <a:gd name="T10" fmla="*/ 8 w 973"/>
                <a:gd name="T11" fmla="*/ 2 h 718"/>
                <a:gd name="T12" fmla="*/ 9 w 973"/>
                <a:gd name="T13" fmla="*/ 3 h 718"/>
                <a:gd name="T14" fmla="*/ 10 w 973"/>
                <a:gd name="T15" fmla="*/ 4 h 718"/>
                <a:gd name="T16" fmla="*/ 11 w 973"/>
                <a:gd name="T17" fmla="*/ 5 h 718"/>
                <a:gd name="T18" fmla="*/ 12 w 973"/>
                <a:gd name="T19" fmla="*/ 5 h 718"/>
                <a:gd name="T20" fmla="*/ 13 w 973"/>
                <a:gd name="T21" fmla="*/ 6 h 718"/>
                <a:gd name="T22" fmla="*/ 14 w 973"/>
                <a:gd name="T23" fmla="*/ 7 h 718"/>
                <a:gd name="T24" fmla="*/ 14 w 973"/>
                <a:gd name="T25" fmla="*/ 8 h 718"/>
                <a:gd name="T26" fmla="*/ 14 w 973"/>
                <a:gd name="T27" fmla="*/ 9 h 718"/>
                <a:gd name="T28" fmla="*/ 15 w 973"/>
                <a:gd name="T29" fmla="*/ 10 h 718"/>
                <a:gd name="T30" fmla="*/ 15 w 973"/>
                <a:gd name="T31" fmla="*/ 11 h 718"/>
                <a:gd name="T32" fmla="*/ 15 w 973"/>
                <a:gd name="T33" fmla="*/ 11 h 718"/>
                <a:gd name="T34" fmla="*/ 15 w 973"/>
                <a:gd name="T35" fmla="*/ 11 h 718"/>
                <a:gd name="T36" fmla="*/ 15 w 973"/>
                <a:gd name="T37" fmla="*/ 10 h 718"/>
                <a:gd name="T38" fmla="*/ 15 w 973"/>
                <a:gd name="T39" fmla="*/ 8 h 718"/>
                <a:gd name="T40" fmla="*/ 14 w 973"/>
                <a:gd name="T41" fmla="*/ 7 h 718"/>
                <a:gd name="T42" fmla="*/ 14 w 973"/>
                <a:gd name="T43" fmla="*/ 6 h 718"/>
                <a:gd name="T44" fmla="*/ 13 w 973"/>
                <a:gd name="T45" fmla="*/ 5 h 718"/>
                <a:gd name="T46" fmla="*/ 12 w 973"/>
                <a:gd name="T47" fmla="*/ 5 h 718"/>
                <a:gd name="T48" fmla="*/ 11 w 973"/>
                <a:gd name="T49" fmla="*/ 4 h 718"/>
                <a:gd name="T50" fmla="*/ 10 w 973"/>
                <a:gd name="T51" fmla="*/ 3 h 718"/>
                <a:gd name="T52" fmla="*/ 9 w 973"/>
                <a:gd name="T53" fmla="*/ 2 h 718"/>
                <a:gd name="T54" fmla="*/ 8 w 973"/>
                <a:gd name="T55" fmla="*/ 2 h 718"/>
                <a:gd name="T56" fmla="*/ 7 w 973"/>
                <a:gd name="T57" fmla="*/ 1 h 718"/>
                <a:gd name="T58" fmla="*/ 5 w 973"/>
                <a:gd name="T59" fmla="*/ 1 h 718"/>
                <a:gd name="T60" fmla="*/ 4 w 973"/>
                <a:gd name="T61" fmla="*/ 0 h 718"/>
                <a:gd name="T62" fmla="*/ 2 w 973"/>
                <a:gd name="T63" fmla="*/ 0 h 718"/>
                <a:gd name="T64" fmla="*/ 1 w 973"/>
                <a:gd name="T65" fmla="*/ 0 h 718"/>
                <a:gd name="T66" fmla="*/ 0 w 973"/>
                <a:gd name="T67" fmla="*/ 1 h 7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3"/>
                <a:gd name="T103" fmla="*/ 0 h 718"/>
                <a:gd name="T104" fmla="*/ 973 w 973"/>
                <a:gd name="T105" fmla="*/ 718 h 7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3" h="718">
                  <a:moveTo>
                    <a:pt x="0" y="39"/>
                  </a:moveTo>
                  <a:lnTo>
                    <a:pt x="46" y="39"/>
                  </a:lnTo>
                  <a:lnTo>
                    <a:pt x="95" y="41"/>
                  </a:lnTo>
                  <a:lnTo>
                    <a:pt x="141" y="47"/>
                  </a:lnTo>
                  <a:lnTo>
                    <a:pt x="188" y="52"/>
                  </a:lnTo>
                  <a:lnTo>
                    <a:pt x="277" y="68"/>
                  </a:lnTo>
                  <a:lnTo>
                    <a:pt x="322" y="80"/>
                  </a:lnTo>
                  <a:lnTo>
                    <a:pt x="364" y="93"/>
                  </a:lnTo>
                  <a:lnTo>
                    <a:pt x="405" y="105"/>
                  </a:lnTo>
                  <a:lnTo>
                    <a:pt x="446" y="120"/>
                  </a:lnTo>
                  <a:lnTo>
                    <a:pt x="484" y="136"/>
                  </a:lnTo>
                  <a:lnTo>
                    <a:pt x="523" y="155"/>
                  </a:lnTo>
                  <a:lnTo>
                    <a:pt x="560" y="175"/>
                  </a:lnTo>
                  <a:lnTo>
                    <a:pt x="595" y="194"/>
                  </a:lnTo>
                  <a:lnTo>
                    <a:pt x="628" y="215"/>
                  </a:lnTo>
                  <a:lnTo>
                    <a:pt x="661" y="239"/>
                  </a:lnTo>
                  <a:lnTo>
                    <a:pt x="692" y="262"/>
                  </a:lnTo>
                  <a:lnTo>
                    <a:pt x="721" y="285"/>
                  </a:lnTo>
                  <a:lnTo>
                    <a:pt x="750" y="312"/>
                  </a:lnTo>
                  <a:lnTo>
                    <a:pt x="775" y="340"/>
                  </a:lnTo>
                  <a:lnTo>
                    <a:pt x="799" y="367"/>
                  </a:lnTo>
                  <a:lnTo>
                    <a:pt x="822" y="394"/>
                  </a:lnTo>
                  <a:lnTo>
                    <a:pt x="841" y="423"/>
                  </a:lnTo>
                  <a:lnTo>
                    <a:pt x="861" y="454"/>
                  </a:lnTo>
                  <a:lnTo>
                    <a:pt x="878" y="485"/>
                  </a:lnTo>
                  <a:lnTo>
                    <a:pt x="892" y="516"/>
                  </a:lnTo>
                  <a:lnTo>
                    <a:pt x="903" y="547"/>
                  </a:lnTo>
                  <a:lnTo>
                    <a:pt x="915" y="580"/>
                  </a:lnTo>
                  <a:lnTo>
                    <a:pt x="923" y="613"/>
                  </a:lnTo>
                  <a:lnTo>
                    <a:pt x="929" y="648"/>
                  </a:lnTo>
                  <a:lnTo>
                    <a:pt x="932" y="681"/>
                  </a:lnTo>
                  <a:lnTo>
                    <a:pt x="934" y="718"/>
                  </a:lnTo>
                  <a:lnTo>
                    <a:pt x="973" y="718"/>
                  </a:lnTo>
                  <a:lnTo>
                    <a:pt x="973" y="716"/>
                  </a:lnTo>
                  <a:lnTo>
                    <a:pt x="969" y="677"/>
                  </a:lnTo>
                  <a:lnTo>
                    <a:pt x="965" y="642"/>
                  </a:lnTo>
                  <a:lnTo>
                    <a:pt x="960" y="605"/>
                  </a:lnTo>
                  <a:lnTo>
                    <a:pt x="952" y="570"/>
                  </a:lnTo>
                  <a:lnTo>
                    <a:pt x="940" y="535"/>
                  </a:lnTo>
                  <a:lnTo>
                    <a:pt x="927" y="501"/>
                  </a:lnTo>
                  <a:lnTo>
                    <a:pt x="911" y="468"/>
                  </a:lnTo>
                  <a:lnTo>
                    <a:pt x="894" y="435"/>
                  </a:lnTo>
                  <a:lnTo>
                    <a:pt x="874" y="404"/>
                  </a:lnTo>
                  <a:lnTo>
                    <a:pt x="853" y="373"/>
                  </a:lnTo>
                  <a:lnTo>
                    <a:pt x="830" y="341"/>
                  </a:lnTo>
                  <a:lnTo>
                    <a:pt x="804" y="312"/>
                  </a:lnTo>
                  <a:lnTo>
                    <a:pt x="775" y="285"/>
                  </a:lnTo>
                  <a:lnTo>
                    <a:pt x="746" y="258"/>
                  </a:lnTo>
                  <a:lnTo>
                    <a:pt x="717" y="233"/>
                  </a:lnTo>
                  <a:lnTo>
                    <a:pt x="684" y="208"/>
                  </a:lnTo>
                  <a:lnTo>
                    <a:pt x="651" y="182"/>
                  </a:lnTo>
                  <a:lnTo>
                    <a:pt x="614" y="161"/>
                  </a:lnTo>
                  <a:lnTo>
                    <a:pt x="578" y="140"/>
                  </a:lnTo>
                  <a:lnTo>
                    <a:pt x="541" y="120"/>
                  </a:lnTo>
                  <a:lnTo>
                    <a:pt x="500" y="101"/>
                  </a:lnTo>
                  <a:lnTo>
                    <a:pt x="459" y="85"/>
                  </a:lnTo>
                  <a:lnTo>
                    <a:pt x="419" y="70"/>
                  </a:lnTo>
                  <a:lnTo>
                    <a:pt x="376" y="56"/>
                  </a:lnTo>
                  <a:lnTo>
                    <a:pt x="331" y="43"/>
                  </a:lnTo>
                  <a:lnTo>
                    <a:pt x="287" y="31"/>
                  </a:lnTo>
                  <a:lnTo>
                    <a:pt x="240" y="21"/>
                  </a:lnTo>
                  <a:lnTo>
                    <a:pt x="194" y="14"/>
                  </a:lnTo>
                  <a:lnTo>
                    <a:pt x="145" y="8"/>
                  </a:lnTo>
                  <a:lnTo>
                    <a:pt x="97" y="4"/>
                  </a:lnTo>
                  <a:lnTo>
                    <a:pt x="48" y="0"/>
                  </a:lnTo>
                  <a:lnTo>
                    <a:pt x="0" y="0"/>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9" name="Freeform 365">
              <a:extLst>
                <a:ext uri="{FF2B5EF4-FFF2-40B4-BE49-F238E27FC236}">
                  <a16:creationId xmlns:a16="http://schemas.microsoft.com/office/drawing/2014/main" id="{A5666330-E9BF-4ED4-BCA1-90C36A544425}"/>
                </a:ext>
              </a:extLst>
            </p:cNvPr>
            <p:cNvSpPr>
              <a:spLocks noChangeAspect="1"/>
            </p:cNvSpPr>
            <p:nvPr/>
          </p:nvSpPr>
          <p:spPr bwMode="auto">
            <a:xfrm>
              <a:off x="410" y="2689"/>
              <a:ext cx="122" cy="89"/>
            </a:xfrm>
            <a:custGeom>
              <a:avLst/>
              <a:gdLst>
                <a:gd name="T0" fmla="*/ 15 w 975"/>
                <a:gd name="T1" fmla="*/ 0 h 716"/>
                <a:gd name="T2" fmla="*/ 15 w 975"/>
                <a:gd name="T3" fmla="*/ 1 h 716"/>
                <a:gd name="T4" fmla="*/ 14 w 975"/>
                <a:gd name="T5" fmla="*/ 2 h 716"/>
                <a:gd name="T6" fmla="*/ 14 w 975"/>
                <a:gd name="T7" fmla="*/ 3 h 716"/>
                <a:gd name="T8" fmla="*/ 14 w 975"/>
                <a:gd name="T9" fmla="*/ 4 h 716"/>
                <a:gd name="T10" fmla="*/ 13 w 975"/>
                <a:gd name="T11" fmla="*/ 5 h 716"/>
                <a:gd name="T12" fmla="*/ 12 w 975"/>
                <a:gd name="T13" fmla="*/ 6 h 716"/>
                <a:gd name="T14" fmla="*/ 11 w 975"/>
                <a:gd name="T15" fmla="*/ 7 h 716"/>
                <a:gd name="T16" fmla="*/ 10 w 975"/>
                <a:gd name="T17" fmla="*/ 7 h 716"/>
                <a:gd name="T18" fmla="*/ 9 w 975"/>
                <a:gd name="T19" fmla="*/ 8 h 716"/>
                <a:gd name="T20" fmla="*/ 8 w 975"/>
                <a:gd name="T21" fmla="*/ 9 h 716"/>
                <a:gd name="T22" fmla="*/ 7 w 975"/>
                <a:gd name="T23" fmla="*/ 9 h 716"/>
                <a:gd name="T24" fmla="*/ 6 w 975"/>
                <a:gd name="T25" fmla="*/ 10 h 716"/>
                <a:gd name="T26" fmla="*/ 4 w 975"/>
                <a:gd name="T27" fmla="*/ 10 h 716"/>
                <a:gd name="T28" fmla="*/ 2 w 975"/>
                <a:gd name="T29" fmla="*/ 10 h 716"/>
                <a:gd name="T30" fmla="*/ 1 w 975"/>
                <a:gd name="T31" fmla="*/ 10 h 716"/>
                <a:gd name="T32" fmla="*/ 0 w 975"/>
                <a:gd name="T33" fmla="*/ 10 h 716"/>
                <a:gd name="T34" fmla="*/ 0 w 975"/>
                <a:gd name="T35" fmla="*/ 11 h 716"/>
                <a:gd name="T36" fmla="*/ 2 w 975"/>
                <a:gd name="T37" fmla="*/ 11 h 716"/>
                <a:gd name="T38" fmla="*/ 3 w 975"/>
                <a:gd name="T39" fmla="*/ 11 h 716"/>
                <a:gd name="T40" fmla="*/ 5 w 975"/>
                <a:gd name="T41" fmla="*/ 11 h 716"/>
                <a:gd name="T42" fmla="*/ 6 w 975"/>
                <a:gd name="T43" fmla="*/ 10 h 716"/>
                <a:gd name="T44" fmla="*/ 7 w 975"/>
                <a:gd name="T45" fmla="*/ 10 h 716"/>
                <a:gd name="T46" fmla="*/ 9 w 975"/>
                <a:gd name="T47" fmla="*/ 9 h 716"/>
                <a:gd name="T48" fmla="*/ 10 w 975"/>
                <a:gd name="T49" fmla="*/ 9 h 716"/>
                <a:gd name="T50" fmla="*/ 11 w 975"/>
                <a:gd name="T51" fmla="*/ 8 h 716"/>
                <a:gd name="T52" fmla="*/ 12 w 975"/>
                <a:gd name="T53" fmla="*/ 7 h 716"/>
                <a:gd name="T54" fmla="*/ 13 w 975"/>
                <a:gd name="T55" fmla="*/ 6 h 716"/>
                <a:gd name="T56" fmla="*/ 13 w 975"/>
                <a:gd name="T57" fmla="*/ 5 h 716"/>
                <a:gd name="T58" fmla="*/ 14 w 975"/>
                <a:gd name="T59" fmla="*/ 4 h 716"/>
                <a:gd name="T60" fmla="*/ 15 w 975"/>
                <a:gd name="T61" fmla="*/ 3 h 716"/>
                <a:gd name="T62" fmla="*/ 15 w 975"/>
                <a:gd name="T63" fmla="*/ 2 h 716"/>
                <a:gd name="T64" fmla="*/ 15 w 975"/>
                <a:gd name="T65" fmla="*/ 1 h 716"/>
                <a:gd name="T66" fmla="*/ 15 w 975"/>
                <a:gd name="T67" fmla="*/ 0 h 716"/>
                <a:gd name="T68" fmla="*/ 15 w 975"/>
                <a:gd name="T69" fmla="*/ 0 h 7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75"/>
                <a:gd name="T106" fmla="*/ 0 h 716"/>
                <a:gd name="T107" fmla="*/ 975 w 975"/>
                <a:gd name="T108" fmla="*/ 716 h 7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75" h="716">
                  <a:moveTo>
                    <a:pt x="936" y="2"/>
                  </a:moveTo>
                  <a:lnTo>
                    <a:pt x="936" y="0"/>
                  </a:lnTo>
                  <a:lnTo>
                    <a:pt x="934" y="35"/>
                  </a:lnTo>
                  <a:lnTo>
                    <a:pt x="931" y="68"/>
                  </a:lnTo>
                  <a:lnTo>
                    <a:pt x="925" y="103"/>
                  </a:lnTo>
                  <a:lnTo>
                    <a:pt x="917" y="136"/>
                  </a:lnTo>
                  <a:lnTo>
                    <a:pt x="905" y="169"/>
                  </a:lnTo>
                  <a:lnTo>
                    <a:pt x="894" y="200"/>
                  </a:lnTo>
                  <a:lnTo>
                    <a:pt x="880" y="231"/>
                  </a:lnTo>
                  <a:lnTo>
                    <a:pt x="863" y="262"/>
                  </a:lnTo>
                  <a:lnTo>
                    <a:pt x="843" y="293"/>
                  </a:lnTo>
                  <a:lnTo>
                    <a:pt x="824" y="320"/>
                  </a:lnTo>
                  <a:lnTo>
                    <a:pt x="801" y="349"/>
                  </a:lnTo>
                  <a:lnTo>
                    <a:pt x="777" y="376"/>
                  </a:lnTo>
                  <a:lnTo>
                    <a:pt x="752" y="403"/>
                  </a:lnTo>
                  <a:lnTo>
                    <a:pt x="723" y="429"/>
                  </a:lnTo>
                  <a:lnTo>
                    <a:pt x="694" y="454"/>
                  </a:lnTo>
                  <a:lnTo>
                    <a:pt x="663" y="477"/>
                  </a:lnTo>
                  <a:lnTo>
                    <a:pt x="632" y="500"/>
                  </a:lnTo>
                  <a:lnTo>
                    <a:pt x="597" y="522"/>
                  </a:lnTo>
                  <a:lnTo>
                    <a:pt x="560" y="541"/>
                  </a:lnTo>
                  <a:lnTo>
                    <a:pt x="525" y="561"/>
                  </a:lnTo>
                  <a:lnTo>
                    <a:pt x="486" y="578"/>
                  </a:lnTo>
                  <a:lnTo>
                    <a:pt x="448" y="595"/>
                  </a:lnTo>
                  <a:lnTo>
                    <a:pt x="407" y="609"/>
                  </a:lnTo>
                  <a:lnTo>
                    <a:pt x="366" y="625"/>
                  </a:lnTo>
                  <a:lnTo>
                    <a:pt x="324" y="636"/>
                  </a:lnTo>
                  <a:lnTo>
                    <a:pt x="279" y="648"/>
                  </a:lnTo>
                  <a:lnTo>
                    <a:pt x="190" y="663"/>
                  </a:lnTo>
                  <a:lnTo>
                    <a:pt x="143" y="669"/>
                  </a:lnTo>
                  <a:lnTo>
                    <a:pt x="97" y="673"/>
                  </a:lnTo>
                  <a:lnTo>
                    <a:pt x="48" y="677"/>
                  </a:lnTo>
                  <a:lnTo>
                    <a:pt x="0" y="679"/>
                  </a:lnTo>
                  <a:lnTo>
                    <a:pt x="2" y="679"/>
                  </a:lnTo>
                  <a:lnTo>
                    <a:pt x="2" y="716"/>
                  </a:lnTo>
                  <a:lnTo>
                    <a:pt x="50" y="716"/>
                  </a:lnTo>
                  <a:lnTo>
                    <a:pt x="99" y="712"/>
                  </a:lnTo>
                  <a:lnTo>
                    <a:pt x="147" y="708"/>
                  </a:lnTo>
                  <a:lnTo>
                    <a:pt x="196" y="702"/>
                  </a:lnTo>
                  <a:lnTo>
                    <a:pt x="242" y="694"/>
                  </a:lnTo>
                  <a:lnTo>
                    <a:pt x="289" y="685"/>
                  </a:lnTo>
                  <a:lnTo>
                    <a:pt x="333" y="673"/>
                  </a:lnTo>
                  <a:lnTo>
                    <a:pt x="378" y="661"/>
                  </a:lnTo>
                  <a:lnTo>
                    <a:pt x="421" y="646"/>
                  </a:lnTo>
                  <a:lnTo>
                    <a:pt x="461" y="630"/>
                  </a:lnTo>
                  <a:lnTo>
                    <a:pt x="502" y="613"/>
                  </a:lnTo>
                  <a:lnTo>
                    <a:pt x="543" y="595"/>
                  </a:lnTo>
                  <a:lnTo>
                    <a:pt x="580" y="574"/>
                  </a:lnTo>
                  <a:lnTo>
                    <a:pt x="616" y="553"/>
                  </a:lnTo>
                  <a:lnTo>
                    <a:pt x="651" y="531"/>
                  </a:lnTo>
                  <a:lnTo>
                    <a:pt x="686" y="508"/>
                  </a:lnTo>
                  <a:lnTo>
                    <a:pt x="719" y="483"/>
                  </a:lnTo>
                  <a:lnTo>
                    <a:pt x="748" y="458"/>
                  </a:lnTo>
                  <a:lnTo>
                    <a:pt x="777" y="431"/>
                  </a:lnTo>
                  <a:lnTo>
                    <a:pt x="806" y="403"/>
                  </a:lnTo>
                  <a:lnTo>
                    <a:pt x="832" y="374"/>
                  </a:lnTo>
                  <a:lnTo>
                    <a:pt x="855" y="343"/>
                  </a:lnTo>
                  <a:lnTo>
                    <a:pt x="876" y="312"/>
                  </a:lnTo>
                  <a:lnTo>
                    <a:pt x="896" y="281"/>
                  </a:lnTo>
                  <a:lnTo>
                    <a:pt x="913" y="248"/>
                  </a:lnTo>
                  <a:lnTo>
                    <a:pt x="929" y="213"/>
                  </a:lnTo>
                  <a:lnTo>
                    <a:pt x="942" y="180"/>
                  </a:lnTo>
                  <a:lnTo>
                    <a:pt x="954" y="145"/>
                  </a:lnTo>
                  <a:lnTo>
                    <a:pt x="962" y="110"/>
                  </a:lnTo>
                  <a:lnTo>
                    <a:pt x="967" y="74"/>
                  </a:lnTo>
                  <a:lnTo>
                    <a:pt x="971" y="37"/>
                  </a:lnTo>
                  <a:lnTo>
                    <a:pt x="975" y="2"/>
                  </a:lnTo>
                  <a:lnTo>
                    <a:pt x="93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0" name="Freeform 366">
              <a:extLst>
                <a:ext uri="{FF2B5EF4-FFF2-40B4-BE49-F238E27FC236}">
                  <a16:creationId xmlns:a16="http://schemas.microsoft.com/office/drawing/2014/main" id="{A1D0DFA7-6D98-4786-AF6A-0D9B7890B6F0}"/>
                </a:ext>
              </a:extLst>
            </p:cNvPr>
            <p:cNvSpPr>
              <a:spLocks noChangeAspect="1"/>
            </p:cNvSpPr>
            <p:nvPr/>
          </p:nvSpPr>
          <p:spPr bwMode="auto">
            <a:xfrm>
              <a:off x="292" y="2602"/>
              <a:ext cx="238" cy="104"/>
            </a:xfrm>
            <a:custGeom>
              <a:avLst/>
              <a:gdLst>
                <a:gd name="T0" fmla="*/ 0 w 1901"/>
                <a:gd name="T1" fmla="*/ 12 h 833"/>
                <a:gd name="T2" fmla="*/ 0 w 1901"/>
                <a:gd name="T3" fmla="*/ 12 h 833"/>
                <a:gd name="T4" fmla="*/ 1 w 1901"/>
                <a:gd name="T5" fmla="*/ 11 h 833"/>
                <a:gd name="T6" fmla="*/ 1 w 1901"/>
                <a:gd name="T7" fmla="*/ 11 h 833"/>
                <a:gd name="T8" fmla="*/ 2 w 1901"/>
                <a:gd name="T9" fmla="*/ 9 h 833"/>
                <a:gd name="T10" fmla="*/ 4 w 1901"/>
                <a:gd name="T11" fmla="*/ 7 h 833"/>
                <a:gd name="T12" fmla="*/ 5 w 1901"/>
                <a:gd name="T13" fmla="*/ 6 h 833"/>
                <a:gd name="T14" fmla="*/ 6 w 1901"/>
                <a:gd name="T15" fmla="*/ 6 h 833"/>
                <a:gd name="T16" fmla="*/ 7 w 1901"/>
                <a:gd name="T17" fmla="*/ 5 h 833"/>
                <a:gd name="T18" fmla="*/ 8 w 1901"/>
                <a:gd name="T19" fmla="*/ 4 h 833"/>
                <a:gd name="T20" fmla="*/ 10 w 1901"/>
                <a:gd name="T21" fmla="*/ 4 h 833"/>
                <a:gd name="T22" fmla="*/ 12 w 1901"/>
                <a:gd name="T23" fmla="*/ 4 h 833"/>
                <a:gd name="T24" fmla="*/ 13 w 1901"/>
                <a:gd name="T25" fmla="*/ 3 h 833"/>
                <a:gd name="T26" fmla="*/ 15 w 1901"/>
                <a:gd name="T27" fmla="*/ 3 h 833"/>
                <a:gd name="T28" fmla="*/ 15 w 1901"/>
                <a:gd name="T29" fmla="*/ 3 h 833"/>
                <a:gd name="T30" fmla="*/ 16 w 1901"/>
                <a:gd name="T31" fmla="*/ 4 h 833"/>
                <a:gd name="T32" fmla="*/ 18 w 1901"/>
                <a:gd name="T33" fmla="*/ 4 h 833"/>
                <a:gd name="T34" fmla="*/ 20 w 1901"/>
                <a:gd name="T35" fmla="*/ 4 h 833"/>
                <a:gd name="T36" fmla="*/ 22 w 1901"/>
                <a:gd name="T37" fmla="*/ 5 h 833"/>
                <a:gd name="T38" fmla="*/ 23 w 1901"/>
                <a:gd name="T39" fmla="*/ 6 h 833"/>
                <a:gd name="T40" fmla="*/ 24 w 1901"/>
                <a:gd name="T41" fmla="*/ 6 h 833"/>
                <a:gd name="T42" fmla="*/ 26 w 1901"/>
                <a:gd name="T43" fmla="*/ 8 h 833"/>
                <a:gd name="T44" fmla="*/ 27 w 1901"/>
                <a:gd name="T45" fmla="*/ 9 h 833"/>
                <a:gd name="T46" fmla="*/ 28 w 1901"/>
                <a:gd name="T47" fmla="*/ 10 h 833"/>
                <a:gd name="T48" fmla="*/ 29 w 1901"/>
                <a:gd name="T49" fmla="*/ 12 h 833"/>
                <a:gd name="T50" fmla="*/ 29 w 1901"/>
                <a:gd name="T51" fmla="*/ 12 h 833"/>
                <a:gd name="T52" fmla="*/ 29 w 1901"/>
                <a:gd name="T53" fmla="*/ 13 h 833"/>
                <a:gd name="T54" fmla="*/ 29 w 1901"/>
                <a:gd name="T55" fmla="*/ 13 h 833"/>
                <a:gd name="T56" fmla="*/ 30 w 1901"/>
                <a:gd name="T57" fmla="*/ 13 h 833"/>
                <a:gd name="T58" fmla="*/ 30 w 1901"/>
                <a:gd name="T59" fmla="*/ 12 h 833"/>
                <a:gd name="T60" fmla="*/ 30 w 1901"/>
                <a:gd name="T61" fmla="*/ 12 h 833"/>
                <a:gd name="T62" fmla="*/ 30 w 1901"/>
                <a:gd name="T63" fmla="*/ 11 h 833"/>
                <a:gd name="T64" fmla="*/ 30 w 1901"/>
                <a:gd name="T65" fmla="*/ 9 h 833"/>
                <a:gd name="T66" fmla="*/ 29 w 1901"/>
                <a:gd name="T67" fmla="*/ 8 h 833"/>
                <a:gd name="T68" fmla="*/ 29 w 1901"/>
                <a:gd name="T69" fmla="*/ 7 h 833"/>
                <a:gd name="T70" fmla="*/ 28 w 1901"/>
                <a:gd name="T71" fmla="*/ 6 h 833"/>
                <a:gd name="T72" fmla="*/ 27 w 1901"/>
                <a:gd name="T73" fmla="*/ 4 h 833"/>
                <a:gd name="T74" fmla="*/ 25 w 1901"/>
                <a:gd name="T75" fmla="*/ 3 h 833"/>
                <a:gd name="T76" fmla="*/ 24 w 1901"/>
                <a:gd name="T77" fmla="*/ 2 h 833"/>
                <a:gd name="T78" fmla="*/ 22 w 1901"/>
                <a:gd name="T79" fmla="*/ 1 h 833"/>
                <a:gd name="T80" fmla="*/ 20 w 1901"/>
                <a:gd name="T81" fmla="*/ 1 h 833"/>
                <a:gd name="T82" fmla="*/ 19 w 1901"/>
                <a:gd name="T83" fmla="*/ 0 h 833"/>
                <a:gd name="T84" fmla="*/ 18 w 1901"/>
                <a:gd name="T85" fmla="*/ 0 h 833"/>
                <a:gd name="T86" fmla="*/ 17 w 1901"/>
                <a:gd name="T87" fmla="*/ 0 h 833"/>
                <a:gd name="T88" fmla="*/ 16 w 1901"/>
                <a:gd name="T89" fmla="*/ 0 h 833"/>
                <a:gd name="T90" fmla="*/ 15 w 1901"/>
                <a:gd name="T91" fmla="*/ 0 h 833"/>
                <a:gd name="T92" fmla="*/ 14 w 1901"/>
                <a:gd name="T93" fmla="*/ 0 h 833"/>
                <a:gd name="T94" fmla="*/ 14 w 1901"/>
                <a:gd name="T95" fmla="*/ 0 h 833"/>
                <a:gd name="T96" fmla="*/ 13 w 1901"/>
                <a:gd name="T97" fmla="*/ 0 h 833"/>
                <a:gd name="T98" fmla="*/ 12 w 1901"/>
                <a:gd name="T99" fmla="*/ 0 h 833"/>
                <a:gd name="T100" fmla="*/ 10 w 1901"/>
                <a:gd name="T101" fmla="*/ 1 h 833"/>
                <a:gd name="T102" fmla="*/ 7 w 1901"/>
                <a:gd name="T103" fmla="*/ 1 h 833"/>
                <a:gd name="T104" fmla="*/ 5 w 1901"/>
                <a:gd name="T105" fmla="*/ 2 h 833"/>
                <a:gd name="T106" fmla="*/ 4 w 1901"/>
                <a:gd name="T107" fmla="*/ 3 h 833"/>
                <a:gd name="T108" fmla="*/ 3 w 1901"/>
                <a:gd name="T109" fmla="*/ 4 h 833"/>
                <a:gd name="T110" fmla="*/ 2 w 1901"/>
                <a:gd name="T111" fmla="*/ 4 h 833"/>
                <a:gd name="T112" fmla="*/ 1 w 1901"/>
                <a:gd name="T113" fmla="*/ 6 h 833"/>
                <a:gd name="T114" fmla="*/ 1 w 1901"/>
                <a:gd name="T115" fmla="*/ 8 h 833"/>
                <a:gd name="T116" fmla="*/ 0 w 1901"/>
                <a:gd name="T117" fmla="*/ 10 h 833"/>
                <a:gd name="T118" fmla="*/ 0 w 1901"/>
                <a:gd name="T119" fmla="*/ 12 h 833"/>
                <a:gd name="T120" fmla="*/ 0 w 1901"/>
                <a:gd name="T121" fmla="*/ 12 h 8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01"/>
                <a:gd name="T184" fmla="*/ 0 h 833"/>
                <a:gd name="T185" fmla="*/ 1901 w 1901"/>
                <a:gd name="T186" fmla="*/ 833 h 8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01" h="833">
                  <a:moveTo>
                    <a:pt x="2" y="790"/>
                  </a:moveTo>
                  <a:lnTo>
                    <a:pt x="2" y="790"/>
                  </a:lnTo>
                  <a:lnTo>
                    <a:pt x="4" y="786"/>
                  </a:lnTo>
                  <a:lnTo>
                    <a:pt x="8" y="782"/>
                  </a:lnTo>
                  <a:lnTo>
                    <a:pt x="12" y="774"/>
                  </a:lnTo>
                  <a:lnTo>
                    <a:pt x="18" y="767"/>
                  </a:lnTo>
                  <a:lnTo>
                    <a:pt x="23" y="757"/>
                  </a:lnTo>
                  <a:lnTo>
                    <a:pt x="31" y="745"/>
                  </a:lnTo>
                  <a:lnTo>
                    <a:pt x="39" y="732"/>
                  </a:lnTo>
                  <a:lnTo>
                    <a:pt x="49" y="718"/>
                  </a:lnTo>
                  <a:lnTo>
                    <a:pt x="60" y="705"/>
                  </a:lnTo>
                  <a:lnTo>
                    <a:pt x="70" y="687"/>
                  </a:lnTo>
                  <a:lnTo>
                    <a:pt x="82" y="672"/>
                  </a:lnTo>
                  <a:lnTo>
                    <a:pt x="109" y="635"/>
                  </a:lnTo>
                  <a:lnTo>
                    <a:pt x="136" y="598"/>
                  </a:lnTo>
                  <a:lnTo>
                    <a:pt x="165" y="559"/>
                  </a:lnTo>
                  <a:lnTo>
                    <a:pt x="196" y="520"/>
                  </a:lnTo>
                  <a:lnTo>
                    <a:pt x="227" y="482"/>
                  </a:lnTo>
                  <a:lnTo>
                    <a:pt x="260" y="447"/>
                  </a:lnTo>
                  <a:lnTo>
                    <a:pt x="291" y="412"/>
                  </a:lnTo>
                  <a:lnTo>
                    <a:pt x="307" y="396"/>
                  </a:lnTo>
                  <a:lnTo>
                    <a:pt x="324" y="383"/>
                  </a:lnTo>
                  <a:lnTo>
                    <a:pt x="339" y="369"/>
                  </a:lnTo>
                  <a:lnTo>
                    <a:pt x="353" y="357"/>
                  </a:lnTo>
                  <a:lnTo>
                    <a:pt x="369" y="348"/>
                  </a:lnTo>
                  <a:lnTo>
                    <a:pt x="384" y="338"/>
                  </a:lnTo>
                  <a:lnTo>
                    <a:pt x="413" y="322"/>
                  </a:lnTo>
                  <a:lnTo>
                    <a:pt x="446" y="309"/>
                  </a:lnTo>
                  <a:lnTo>
                    <a:pt x="481" y="295"/>
                  </a:lnTo>
                  <a:lnTo>
                    <a:pt x="518" y="282"/>
                  </a:lnTo>
                  <a:lnTo>
                    <a:pt x="557" y="272"/>
                  </a:lnTo>
                  <a:lnTo>
                    <a:pt x="595" y="262"/>
                  </a:lnTo>
                  <a:lnTo>
                    <a:pt x="634" y="255"/>
                  </a:lnTo>
                  <a:lnTo>
                    <a:pt x="675" y="247"/>
                  </a:lnTo>
                  <a:lnTo>
                    <a:pt x="714" y="241"/>
                  </a:lnTo>
                  <a:lnTo>
                    <a:pt x="753" y="235"/>
                  </a:lnTo>
                  <a:lnTo>
                    <a:pt x="787" y="231"/>
                  </a:lnTo>
                  <a:lnTo>
                    <a:pt x="824" y="229"/>
                  </a:lnTo>
                  <a:lnTo>
                    <a:pt x="855" y="225"/>
                  </a:lnTo>
                  <a:lnTo>
                    <a:pt x="886" y="224"/>
                  </a:lnTo>
                  <a:lnTo>
                    <a:pt x="912" y="224"/>
                  </a:lnTo>
                  <a:lnTo>
                    <a:pt x="933" y="224"/>
                  </a:lnTo>
                  <a:lnTo>
                    <a:pt x="945" y="224"/>
                  </a:lnTo>
                  <a:lnTo>
                    <a:pt x="956" y="224"/>
                  </a:lnTo>
                  <a:lnTo>
                    <a:pt x="968" y="224"/>
                  </a:lnTo>
                  <a:lnTo>
                    <a:pt x="983" y="225"/>
                  </a:lnTo>
                  <a:lnTo>
                    <a:pt x="1012" y="227"/>
                  </a:lnTo>
                  <a:lnTo>
                    <a:pt x="1047" y="233"/>
                  </a:lnTo>
                  <a:lnTo>
                    <a:pt x="1082" y="237"/>
                  </a:lnTo>
                  <a:lnTo>
                    <a:pt x="1121" y="245"/>
                  </a:lnTo>
                  <a:lnTo>
                    <a:pt x="1160" y="251"/>
                  </a:lnTo>
                  <a:lnTo>
                    <a:pt x="1201" y="260"/>
                  </a:lnTo>
                  <a:lnTo>
                    <a:pt x="1241" y="270"/>
                  </a:lnTo>
                  <a:lnTo>
                    <a:pt x="1280" y="282"/>
                  </a:lnTo>
                  <a:lnTo>
                    <a:pt x="1319" y="293"/>
                  </a:lnTo>
                  <a:lnTo>
                    <a:pt x="1356" y="305"/>
                  </a:lnTo>
                  <a:lnTo>
                    <a:pt x="1391" y="319"/>
                  </a:lnTo>
                  <a:lnTo>
                    <a:pt x="1422" y="332"/>
                  </a:lnTo>
                  <a:lnTo>
                    <a:pt x="1451" y="348"/>
                  </a:lnTo>
                  <a:lnTo>
                    <a:pt x="1462" y="357"/>
                  </a:lnTo>
                  <a:lnTo>
                    <a:pt x="1474" y="365"/>
                  </a:lnTo>
                  <a:lnTo>
                    <a:pt x="1501" y="385"/>
                  </a:lnTo>
                  <a:lnTo>
                    <a:pt x="1530" y="410"/>
                  </a:lnTo>
                  <a:lnTo>
                    <a:pt x="1561" y="433"/>
                  </a:lnTo>
                  <a:lnTo>
                    <a:pt x="1594" y="460"/>
                  </a:lnTo>
                  <a:lnTo>
                    <a:pt x="1627" y="487"/>
                  </a:lnTo>
                  <a:lnTo>
                    <a:pt x="1660" y="518"/>
                  </a:lnTo>
                  <a:lnTo>
                    <a:pt x="1693" y="549"/>
                  </a:lnTo>
                  <a:lnTo>
                    <a:pt x="1726" y="579"/>
                  </a:lnTo>
                  <a:lnTo>
                    <a:pt x="1755" y="610"/>
                  </a:lnTo>
                  <a:lnTo>
                    <a:pt x="1784" y="641"/>
                  </a:lnTo>
                  <a:lnTo>
                    <a:pt x="1810" y="672"/>
                  </a:lnTo>
                  <a:lnTo>
                    <a:pt x="1831" y="701"/>
                  </a:lnTo>
                  <a:lnTo>
                    <a:pt x="1841" y="716"/>
                  </a:lnTo>
                  <a:lnTo>
                    <a:pt x="1858" y="743"/>
                  </a:lnTo>
                  <a:lnTo>
                    <a:pt x="1864" y="759"/>
                  </a:lnTo>
                  <a:lnTo>
                    <a:pt x="1868" y="771"/>
                  </a:lnTo>
                  <a:lnTo>
                    <a:pt x="1872" y="784"/>
                  </a:lnTo>
                  <a:lnTo>
                    <a:pt x="1874" y="796"/>
                  </a:lnTo>
                  <a:lnTo>
                    <a:pt x="1875" y="807"/>
                  </a:lnTo>
                  <a:lnTo>
                    <a:pt x="1875" y="819"/>
                  </a:lnTo>
                  <a:lnTo>
                    <a:pt x="1875" y="827"/>
                  </a:lnTo>
                  <a:lnTo>
                    <a:pt x="1877" y="829"/>
                  </a:lnTo>
                  <a:lnTo>
                    <a:pt x="1879" y="833"/>
                  </a:lnTo>
                  <a:lnTo>
                    <a:pt x="1881" y="831"/>
                  </a:lnTo>
                  <a:lnTo>
                    <a:pt x="1885" y="827"/>
                  </a:lnTo>
                  <a:lnTo>
                    <a:pt x="1887" y="821"/>
                  </a:lnTo>
                  <a:lnTo>
                    <a:pt x="1891" y="813"/>
                  </a:lnTo>
                  <a:lnTo>
                    <a:pt x="1893" y="804"/>
                  </a:lnTo>
                  <a:lnTo>
                    <a:pt x="1895" y="792"/>
                  </a:lnTo>
                  <a:lnTo>
                    <a:pt x="1897" y="776"/>
                  </a:lnTo>
                  <a:lnTo>
                    <a:pt x="1901" y="761"/>
                  </a:lnTo>
                  <a:lnTo>
                    <a:pt x="1901" y="743"/>
                  </a:lnTo>
                  <a:lnTo>
                    <a:pt x="1901" y="726"/>
                  </a:lnTo>
                  <a:lnTo>
                    <a:pt x="1901" y="705"/>
                  </a:lnTo>
                  <a:lnTo>
                    <a:pt x="1901" y="683"/>
                  </a:lnTo>
                  <a:lnTo>
                    <a:pt x="1899" y="660"/>
                  </a:lnTo>
                  <a:lnTo>
                    <a:pt x="1895" y="637"/>
                  </a:lnTo>
                  <a:lnTo>
                    <a:pt x="1891" y="612"/>
                  </a:lnTo>
                  <a:lnTo>
                    <a:pt x="1885" y="586"/>
                  </a:lnTo>
                  <a:lnTo>
                    <a:pt x="1879" y="559"/>
                  </a:lnTo>
                  <a:lnTo>
                    <a:pt x="1870" y="532"/>
                  </a:lnTo>
                  <a:lnTo>
                    <a:pt x="1860" y="505"/>
                  </a:lnTo>
                  <a:lnTo>
                    <a:pt x="1848" y="478"/>
                  </a:lnTo>
                  <a:lnTo>
                    <a:pt x="1835" y="449"/>
                  </a:lnTo>
                  <a:lnTo>
                    <a:pt x="1819" y="421"/>
                  </a:lnTo>
                  <a:lnTo>
                    <a:pt x="1802" y="394"/>
                  </a:lnTo>
                  <a:lnTo>
                    <a:pt x="1782" y="365"/>
                  </a:lnTo>
                  <a:lnTo>
                    <a:pt x="1761" y="338"/>
                  </a:lnTo>
                  <a:lnTo>
                    <a:pt x="1736" y="311"/>
                  </a:lnTo>
                  <a:lnTo>
                    <a:pt x="1709" y="284"/>
                  </a:lnTo>
                  <a:lnTo>
                    <a:pt x="1680" y="258"/>
                  </a:lnTo>
                  <a:lnTo>
                    <a:pt x="1649" y="233"/>
                  </a:lnTo>
                  <a:lnTo>
                    <a:pt x="1618" y="210"/>
                  </a:lnTo>
                  <a:lnTo>
                    <a:pt x="1585" y="189"/>
                  </a:lnTo>
                  <a:lnTo>
                    <a:pt x="1554" y="169"/>
                  </a:lnTo>
                  <a:lnTo>
                    <a:pt x="1521" y="150"/>
                  </a:lnTo>
                  <a:lnTo>
                    <a:pt x="1490" y="132"/>
                  </a:lnTo>
                  <a:lnTo>
                    <a:pt x="1457" y="117"/>
                  </a:lnTo>
                  <a:lnTo>
                    <a:pt x="1394" y="88"/>
                  </a:lnTo>
                  <a:lnTo>
                    <a:pt x="1363" y="76"/>
                  </a:lnTo>
                  <a:lnTo>
                    <a:pt x="1332" y="64"/>
                  </a:lnTo>
                  <a:lnTo>
                    <a:pt x="1301" y="57"/>
                  </a:lnTo>
                  <a:lnTo>
                    <a:pt x="1272" y="47"/>
                  </a:lnTo>
                  <a:lnTo>
                    <a:pt x="1243" y="39"/>
                  </a:lnTo>
                  <a:lnTo>
                    <a:pt x="1214" y="32"/>
                  </a:lnTo>
                  <a:lnTo>
                    <a:pt x="1187" y="26"/>
                  </a:lnTo>
                  <a:lnTo>
                    <a:pt x="1162" y="22"/>
                  </a:lnTo>
                  <a:lnTo>
                    <a:pt x="1135" y="16"/>
                  </a:lnTo>
                  <a:lnTo>
                    <a:pt x="1111" y="12"/>
                  </a:lnTo>
                  <a:lnTo>
                    <a:pt x="1088" y="10"/>
                  </a:lnTo>
                  <a:lnTo>
                    <a:pt x="1067" y="8"/>
                  </a:lnTo>
                  <a:lnTo>
                    <a:pt x="1047" y="4"/>
                  </a:lnTo>
                  <a:lnTo>
                    <a:pt x="1028" y="4"/>
                  </a:lnTo>
                  <a:lnTo>
                    <a:pt x="1010" y="2"/>
                  </a:lnTo>
                  <a:lnTo>
                    <a:pt x="995" y="0"/>
                  </a:lnTo>
                  <a:lnTo>
                    <a:pt x="981" y="0"/>
                  </a:lnTo>
                  <a:lnTo>
                    <a:pt x="943" y="0"/>
                  </a:lnTo>
                  <a:lnTo>
                    <a:pt x="937" y="0"/>
                  </a:lnTo>
                  <a:lnTo>
                    <a:pt x="931" y="0"/>
                  </a:lnTo>
                  <a:lnTo>
                    <a:pt x="921" y="0"/>
                  </a:lnTo>
                  <a:lnTo>
                    <a:pt x="912" y="2"/>
                  </a:lnTo>
                  <a:lnTo>
                    <a:pt x="898" y="2"/>
                  </a:lnTo>
                  <a:lnTo>
                    <a:pt x="882" y="4"/>
                  </a:lnTo>
                  <a:lnTo>
                    <a:pt x="867" y="4"/>
                  </a:lnTo>
                  <a:lnTo>
                    <a:pt x="848" y="6"/>
                  </a:lnTo>
                  <a:lnTo>
                    <a:pt x="828" y="8"/>
                  </a:lnTo>
                  <a:lnTo>
                    <a:pt x="807" y="10"/>
                  </a:lnTo>
                  <a:lnTo>
                    <a:pt x="784" y="14"/>
                  </a:lnTo>
                  <a:lnTo>
                    <a:pt x="760" y="16"/>
                  </a:lnTo>
                  <a:lnTo>
                    <a:pt x="735" y="20"/>
                  </a:lnTo>
                  <a:lnTo>
                    <a:pt x="683" y="30"/>
                  </a:lnTo>
                  <a:lnTo>
                    <a:pt x="627" y="39"/>
                  </a:lnTo>
                  <a:lnTo>
                    <a:pt x="570" y="53"/>
                  </a:lnTo>
                  <a:lnTo>
                    <a:pt x="512" y="68"/>
                  </a:lnTo>
                  <a:lnTo>
                    <a:pt x="456" y="86"/>
                  </a:lnTo>
                  <a:lnTo>
                    <a:pt x="400" y="109"/>
                  </a:lnTo>
                  <a:lnTo>
                    <a:pt x="372" y="121"/>
                  </a:lnTo>
                  <a:lnTo>
                    <a:pt x="345" y="134"/>
                  </a:lnTo>
                  <a:lnTo>
                    <a:pt x="320" y="148"/>
                  </a:lnTo>
                  <a:lnTo>
                    <a:pt x="295" y="163"/>
                  </a:lnTo>
                  <a:lnTo>
                    <a:pt x="272" y="179"/>
                  </a:lnTo>
                  <a:lnTo>
                    <a:pt x="250" y="196"/>
                  </a:lnTo>
                  <a:lnTo>
                    <a:pt x="229" y="214"/>
                  </a:lnTo>
                  <a:lnTo>
                    <a:pt x="210" y="231"/>
                  </a:lnTo>
                  <a:lnTo>
                    <a:pt x="190" y="251"/>
                  </a:lnTo>
                  <a:lnTo>
                    <a:pt x="173" y="270"/>
                  </a:lnTo>
                  <a:lnTo>
                    <a:pt x="155" y="290"/>
                  </a:lnTo>
                  <a:lnTo>
                    <a:pt x="140" y="311"/>
                  </a:lnTo>
                  <a:lnTo>
                    <a:pt x="113" y="352"/>
                  </a:lnTo>
                  <a:lnTo>
                    <a:pt x="87" y="394"/>
                  </a:lnTo>
                  <a:lnTo>
                    <a:pt x="68" y="439"/>
                  </a:lnTo>
                  <a:lnTo>
                    <a:pt x="51" y="482"/>
                  </a:lnTo>
                  <a:lnTo>
                    <a:pt x="35" y="524"/>
                  </a:lnTo>
                  <a:lnTo>
                    <a:pt x="23" y="565"/>
                  </a:lnTo>
                  <a:lnTo>
                    <a:pt x="14" y="606"/>
                  </a:lnTo>
                  <a:lnTo>
                    <a:pt x="8" y="643"/>
                  </a:lnTo>
                  <a:lnTo>
                    <a:pt x="4" y="679"/>
                  </a:lnTo>
                  <a:lnTo>
                    <a:pt x="0" y="712"/>
                  </a:lnTo>
                  <a:lnTo>
                    <a:pt x="0" y="742"/>
                  </a:lnTo>
                  <a:lnTo>
                    <a:pt x="0" y="769"/>
                  </a:lnTo>
                  <a:lnTo>
                    <a:pt x="0" y="780"/>
                  </a:lnTo>
                  <a:lnTo>
                    <a:pt x="2" y="79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 name="Freeform 367">
              <a:extLst>
                <a:ext uri="{FF2B5EF4-FFF2-40B4-BE49-F238E27FC236}">
                  <a16:creationId xmlns:a16="http://schemas.microsoft.com/office/drawing/2014/main" id="{0E5140CF-7318-402A-B745-48B3D8125212}"/>
                </a:ext>
              </a:extLst>
            </p:cNvPr>
            <p:cNvSpPr>
              <a:spLocks noChangeAspect="1"/>
            </p:cNvSpPr>
            <p:nvPr/>
          </p:nvSpPr>
          <p:spPr bwMode="auto">
            <a:xfrm>
              <a:off x="291" y="2601"/>
              <a:ext cx="239" cy="105"/>
            </a:xfrm>
            <a:custGeom>
              <a:avLst/>
              <a:gdLst>
                <a:gd name="T0" fmla="*/ 1 w 1912"/>
                <a:gd name="T1" fmla="*/ 12 h 843"/>
                <a:gd name="T2" fmla="*/ 3 w 1912"/>
                <a:gd name="T3" fmla="*/ 9 h 843"/>
                <a:gd name="T4" fmla="*/ 5 w 1912"/>
                <a:gd name="T5" fmla="*/ 6 h 843"/>
                <a:gd name="T6" fmla="*/ 7 w 1912"/>
                <a:gd name="T7" fmla="*/ 5 h 843"/>
                <a:gd name="T8" fmla="*/ 9 w 1912"/>
                <a:gd name="T9" fmla="*/ 4 h 843"/>
                <a:gd name="T10" fmla="*/ 14 w 1912"/>
                <a:gd name="T11" fmla="*/ 4 h 843"/>
                <a:gd name="T12" fmla="*/ 16 w 1912"/>
                <a:gd name="T13" fmla="*/ 4 h 843"/>
                <a:gd name="T14" fmla="*/ 20 w 1912"/>
                <a:gd name="T15" fmla="*/ 4 h 843"/>
                <a:gd name="T16" fmla="*/ 23 w 1912"/>
                <a:gd name="T17" fmla="*/ 6 h 843"/>
                <a:gd name="T18" fmla="*/ 25 w 1912"/>
                <a:gd name="T19" fmla="*/ 7 h 843"/>
                <a:gd name="T20" fmla="*/ 28 w 1912"/>
                <a:gd name="T21" fmla="*/ 11 h 843"/>
                <a:gd name="T22" fmla="*/ 29 w 1912"/>
                <a:gd name="T23" fmla="*/ 12 h 843"/>
                <a:gd name="T24" fmla="*/ 29 w 1912"/>
                <a:gd name="T25" fmla="*/ 13 h 843"/>
                <a:gd name="T26" fmla="*/ 30 w 1912"/>
                <a:gd name="T27" fmla="*/ 13 h 843"/>
                <a:gd name="T28" fmla="*/ 30 w 1912"/>
                <a:gd name="T29" fmla="*/ 11 h 843"/>
                <a:gd name="T30" fmla="*/ 29 w 1912"/>
                <a:gd name="T31" fmla="*/ 8 h 843"/>
                <a:gd name="T32" fmla="*/ 28 w 1912"/>
                <a:gd name="T33" fmla="*/ 6 h 843"/>
                <a:gd name="T34" fmla="*/ 26 w 1912"/>
                <a:gd name="T35" fmla="*/ 4 h 843"/>
                <a:gd name="T36" fmla="*/ 23 w 1912"/>
                <a:gd name="T37" fmla="*/ 2 h 843"/>
                <a:gd name="T38" fmla="*/ 19 w 1912"/>
                <a:gd name="T39" fmla="*/ 0 h 843"/>
                <a:gd name="T40" fmla="*/ 17 w 1912"/>
                <a:gd name="T41" fmla="*/ 0 h 843"/>
                <a:gd name="T42" fmla="*/ 15 w 1912"/>
                <a:gd name="T43" fmla="*/ 0 h 843"/>
                <a:gd name="T44" fmla="*/ 13 w 1912"/>
                <a:gd name="T45" fmla="*/ 0 h 843"/>
                <a:gd name="T46" fmla="*/ 10 w 1912"/>
                <a:gd name="T47" fmla="*/ 1 h 843"/>
                <a:gd name="T48" fmla="*/ 6 w 1912"/>
                <a:gd name="T49" fmla="*/ 2 h 843"/>
                <a:gd name="T50" fmla="*/ 4 w 1912"/>
                <a:gd name="T51" fmla="*/ 3 h 843"/>
                <a:gd name="T52" fmla="*/ 2 w 1912"/>
                <a:gd name="T53" fmla="*/ 5 h 843"/>
                <a:gd name="T54" fmla="*/ 0 w 1912"/>
                <a:gd name="T55" fmla="*/ 9 h 843"/>
                <a:gd name="T56" fmla="*/ 0 w 1912"/>
                <a:gd name="T57" fmla="*/ 12 h 843"/>
                <a:gd name="T58" fmla="*/ 0 w 1912"/>
                <a:gd name="T59" fmla="*/ 11 h 843"/>
                <a:gd name="T60" fmla="*/ 1 w 1912"/>
                <a:gd name="T61" fmla="*/ 8 h 843"/>
                <a:gd name="T62" fmla="*/ 3 w 1912"/>
                <a:gd name="T63" fmla="*/ 4 h 843"/>
                <a:gd name="T64" fmla="*/ 5 w 1912"/>
                <a:gd name="T65" fmla="*/ 3 h 843"/>
                <a:gd name="T66" fmla="*/ 7 w 1912"/>
                <a:gd name="T67" fmla="*/ 1 h 843"/>
                <a:gd name="T68" fmla="*/ 12 w 1912"/>
                <a:gd name="T69" fmla="*/ 0 h 843"/>
                <a:gd name="T70" fmla="*/ 14 w 1912"/>
                <a:gd name="T71" fmla="*/ 0 h 843"/>
                <a:gd name="T72" fmla="*/ 15 w 1912"/>
                <a:gd name="T73" fmla="*/ 0 h 843"/>
                <a:gd name="T74" fmla="*/ 18 w 1912"/>
                <a:gd name="T75" fmla="*/ 0 h 843"/>
                <a:gd name="T76" fmla="*/ 20 w 1912"/>
                <a:gd name="T77" fmla="*/ 1 h 843"/>
                <a:gd name="T78" fmla="*/ 24 w 1912"/>
                <a:gd name="T79" fmla="*/ 2 h 843"/>
                <a:gd name="T80" fmla="*/ 27 w 1912"/>
                <a:gd name="T81" fmla="*/ 4 h 843"/>
                <a:gd name="T82" fmla="*/ 29 w 1912"/>
                <a:gd name="T83" fmla="*/ 7 h 843"/>
                <a:gd name="T84" fmla="*/ 30 w 1912"/>
                <a:gd name="T85" fmla="*/ 9 h 843"/>
                <a:gd name="T86" fmla="*/ 30 w 1912"/>
                <a:gd name="T87" fmla="*/ 12 h 843"/>
                <a:gd name="T88" fmla="*/ 30 w 1912"/>
                <a:gd name="T89" fmla="*/ 13 h 843"/>
                <a:gd name="T90" fmla="*/ 30 w 1912"/>
                <a:gd name="T91" fmla="*/ 13 h 843"/>
                <a:gd name="T92" fmla="*/ 30 w 1912"/>
                <a:gd name="T93" fmla="*/ 12 h 843"/>
                <a:gd name="T94" fmla="*/ 29 w 1912"/>
                <a:gd name="T95" fmla="*/ 12 h 843"/>
                <a:gd name="T96" fmla="*/ 27 w 1912"/>
                <a:gd name="T97" fmla="*/ 9 h 843"/>
                <a:gd name="T98" fmla="*/ 24 w 1912"/>
                <a:gd name="T99" fmla="*/ 6 h 843"/>
                <a:gd name="T100" fmla="*/ 21 w 1912"/>
                <a:gd name="T101" fmla="*/ 5 h 843"/>
                <a:gd name="T102" fmla="*/ 18 w 1912"/>
                <a:gd name="T103" fmla="*/ 4 h 843"/>
                <a:gd name="T104" fmla="*/ 15 w 1912"/>
                <a:gd name="T105" fmla="*/ 3 h 843"/>
                <a:gd name="T106" fmla="*/ 11 w 1912"/>
                <a:gd name="T107" fmla="*/ 4 h 843"/>
                <a:gd name="T108" fmla="*/ 8 w 1912"/>
                <a:gd name="T109" fmla="*/ 5 h 843"/>
                <a:gd name="T110" fmla="*/ 6 w 1912"/>
                <a:gd name="T111" fmla="*/ 6 h 843"/>
                <a:gd name="T112" fmla="*/ 3 w 1912"/>
                <a:gd name="T113" fmla="*/ 8 h 843"/>
                <a:gd name="T114" fmla="*/ 1 w 1912"/>
                <a:gd name="T115" fmla="*/ 11 h 843"/>
                <a:gd name="T116" fmla="*/ 0 w 1912"/>
                <a:gd name="T117" fmla="*/ 12 h 8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2"/>
                <a:gd name="T178" fmla="*/ 0 h 843"/>
                <a:gd name="T179" fmla="*/ 1912 w 1912"/>
                <a:gd name="T180" fmla="*/ 843 h 8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2" h="843">
                  <a:moveTo>
                    <a:pt x="2" y="807"/>
                  </a:moveTo>
                  <a:lnTo>
                    <a:pt x="12" y="797"/>
                  </a:lnTo>
                  <a:lnTo>
                    <a:pt x="14" y="795"/>
                  </a:lnTo>
                  <a:lnTo>
                    <a:pt x="18" y="789"/>
                  </a:lnTo>
                  <a:lnTo>
                    <a:pt x="22" y="781"/>
                  </a:lnTo>
                  <a:lnTo>
                    <a:pt x="27" y="774"/>
                  </a:lnTo>
                  <a:lnTo>
                    <a:pt x="33" y="764"/>
                  </a:lnTo>
                  <a:lnTo>
                    <a:pt x="41" y="752"/>
                  </a:lnTo>
                  <a:lnTo>
                    <a:pt x="51" y="741"/>
                  </a:lnTo>
                  <a:lnTo>
                    <a:pt x="60" y="727"/>
                  </a:lnTo>
                  <a:lnTo>
                    <a:pt x="70" y="712"/>
                  </a:lnTo>
                  <a:lnTo>
                    <a:pt x="82" y="696"/>
                  </a:lnTo>
                  <a:lnTo>
                    <a:pt x="93" y="679"/>
                  </a:lnTo>
                  <a:lnTo>
                    <a:pt x="119" y="644"/>
                  </a:lnTo>
                  <a:lnTo>
                    <a:pt x="146" y="605"/>
                  </a:lnTo>
                  <a:lnTo>
                    <a:pt x="175" y="566"/>
                  </a:lnTo>
                  <a:lnTo>
                    <a:pt x="206" y="527"/>
                  </a:lnTo>
                  <a:lnTo>
                    <a:pt x="206" y="529"/>
                  </a:lnTo>
                  <a:lnTo>
                    <a:pt x="237" y="490"/>
                  </a:lnTo>
                  <a:lnTo>
                    <a:pt x="270" y="456"/>
                  </a:lnTo>
                  <a:lnTo>
                    <a:pt x="301" y="421"/>
                  </a:lnTo>
                  <a:lnTo>
                    <a:pt x="316" y="405"/>
                  </a:lnTo>
                  <a:lnTo>
                    <a:pt x="334" y="392"/>
                  </a:lnTo>
                  <a:lnTo>
                    <a:pt x="349" y="378"/>
                  </a:lnTo>
                  <a:lnTo>
                    <a:pt x="347" y="378"/>
                  </a:lnTo>
                  <a:lnTo>
                    <a:pt x="363" y="366"/>
                  </a:lnTo>
                  <a:lnTo>
                    <a:pt x="363" y="368"/>
                  </a:lnTo>
                  <a:lnTo>
                    <a:pt x="377" y="357"/>
                  </a:lnTo>
                  <a:lnTo>
                    <a:pt x="392" y="347"/>
                  </a:lnTo>
                  <a:lnTo>
                    <a:pt x="421" y="331"/>
                  </a:lnTo>
                  <a:lnTo>
                    <a:pt x="454" y="318"/>
                  </a:lnTo>
                  <a:lnTo>
                    <a:pt x="489" y="304"/>
                  </a:lnTo>
                  <a:lnTo>
                    <a:pt x="487" y="304"/>
                  </a:lnTo>
                  <a:lnTo>
                    <a:pt x="526" y="293"/>
                  </a:lnTo>
                  <a:lnTo>
                    <a:pt x="563" y="283"/>
                  </a:lnTo>
                  <a:lnTo>
                    <a:pt x="601" y="273"/>
                  </a:lnTo>
                  <a:lnTo>
                    <a:pt x="642" y="265"/>
                  </a:lnTo>
                  <a:lnTo>
                    <a:pt x="681" y="258"/>
                  </a:lnTo>
                  <a:lnTo>
                    <a:pt x="720" y="252"/>
                  </a:lnTo>
                  <a:lnTo>
                    <a:pt x="759" y="246"/>
                  </a:lnTo>
                  <a:lnTo>
                    <a:pt x="795" y="242"/>
                  </a:lnTo>
                  <a:lnTo>
                    <a:pt x="830" y="238"/>
                  </a:lnTo>
                  <a:lnTo>
                    <a:pt x="863" y="236"/>
                  </a:lnTo>
                  <a:lnTo>
                    <a:pt x="861" y="236"/>
                  </a:lnTo>
                  <a:lnTo>
                    <a:pt x="892" y="234"/>
                  </a:lnTo>
                  <a:lnTo>
                    <a:pt x="918" y="232"/>
                  </a:lnTo>
                  <a:lnTo>
                    <a:pt x="951" y="232"/>
                  </a:lnTo>
                  <a:lnTo>
                    <a:pt x="962" y="234"/>
                  </a:lnTo>
                  <a:lnTo>
                    <a:pt x="974" y="234"/>
                  </a:lnTo>
                  <a:lnTo>
                    <a:pt x="989" y="234"/>
                  </a:lnTo>
                  <a:lnTo>
                    <a:pt x="987" y="234"/>
                  </a:lnTo>
                  <a:lnTo>
                    <a:pt x="1018" y="238"/>
                  </a:lnTo>
                  <a:lnTo>
                    <a:pt x="1051" y="242"/>
                  </a:lnTo>
                  <a:lnTo>
                    <a:pt x="1088" y="248"/>
                  </a:lnTo>
                  <a:lnTo>
                    <a:pt x="1127" y="254"/>
                  </a:lnTo>
                  <a:lnTo>
                    <a:pt x="1166" y="262"/>
                  </a:lnTo>
                  <a:lnTo>
                    <a:pt x="1207" y="271"/>
                  </a:lnTo>
                  <a:lnTo>
                    <a:pt x="1205" y="271"/>
                  </a:lnTo>
                  <a:lnTo>
                    <a:pt x="1245" y="281"/>
                  </a:lnTo>
                  <a:lnTo>
                    <a:pt x="1284" y="291"/>
                  </a:lnTo>
                  <a:lnTo>
                    <a:pt x="1325" y="302"/>
                  </a:lnTo>
                  <a:lnTo>
                    <a:pt x="1362" y="316"/>
                  </a:lnTo>
                  <a:lnTo>
                    <a:pt x="1360" y="316"/>
                  </a:lnTo>
                  <a:lnTo>
                    <a:pt x="1395" y="329"/>
                  </a:lnTo>
                  <a:lnTo>
                    <a:pt x="1395" y="327"/>
                  </a:lnTo>
                  <a:lnTo>
                    <a:pt x="1426" y="343"/>
                  </a:lnTo>
                  <a:lnTo>
                    <a:pt x="1455" y="359"/>
                  </a:lnTo>
                  <a:lnTo>
                    <a:pt x="1453" y="359"/>
                  </a:lnTo>
                  <a:lnTo>
                    <a:pt x="1466" y="366"/>
                  </a:lnTo>
                  <a:lnTo>
                    <a:pt x="1478" y="374"/>
                  </a:lnTo>
                  <a:lnTo>
                    <a:pt x="1503" y="395"/>
                  </a:lnTo>
                  <a:lnTo>
                    <a:pt x="1503" y="393"/>
                  </a:lnTo>
                  <a:lnTo>
                    <a:pt x="1534" y="417"/>
                  </a:lnTo>
                  <a:lnTo>
                    <a:pt x="1565" y="442"/>
                  </a:lnTo>
                  <a:lnTo>
                    <a:pt x="1596" y="469"/>
                  </a:lnTo>
                  <a:lnTo>
                    <a:pt x="1629" y="496"/>
                  </a:lnTo>
                  <a:lnTo>
                    <a:pt x="1662" y="527"/>
                  </a:lnTo>
                  <a:lnTo>
                    <a:pt x="1695" y="556"/>
                  </a:lnTo>
                  <a:lnTo>
                    <a:pt x="1728" y="587"/>
                  </a:lnTo>
                  <a:lnTo>
                    <a:pt x="1757" y="618"/>
                  </a:lnTo>
                  <a:lnTo>
                    <a:pt x="1786" y="650"/>
                  </a:lnTo>
                  <a:lnTo>
                    <a:pt x="1812" y="681"/>
                  </a:lnTo>
                  <a:lnTo>
                    <a:pt x="1812" y="679"/>
                  </a:lnTo>
                  <a:lnTo>
                    <a:pt x="1833" y="710"/>
                  </a:lnTo>
                  <a:lnTo>
                    <a:pt x="1843" y="725"/>
                  </a:lnTo>
                  <a:lnTo>
                    <a:pt x="1858" y="752"/>
                  </a:lnTo>
                  <a:lnTo>
                    <a:pt x="1864" y="766"/>
                  </a:lnTo>
                  <a:lnTo>
                    <a:pt x="1870" y="779"/>
                  </a:lnTo>
                  <a:lnTo>
                    <a:pt x="1870" y="778"/>
                  </a:lnTo>
                  <a:lnTo>
                    <a:pt x="1872" y="791"/>
                  </a:lnTo>
                  <a:lnTo>
                    <a:pt x="1872" y="789"/>
                  </a:lnTo>
                  <a:lnTo>
                    <a:pt x="1876" y="803"/>
                  </a:lnTo>
                  <a:lnTo>
                    <a:pt x="1876" y="801"/>
                  </a:lnTo>
                  <a:lnTo>
                    <a:pt x="1876" y="812"/>
                  </a:lnTo>
                  <a:lnTo>
                    <a:pt x="1876" y="814"/>
                  </a:lnTo>
                  <a:lnTo>
                    <a:pt x="1876" y="824"/>
                  </a:lnTo>
                  <a:lnTo>
                    <a:pt x="1878" y="832"/>
                  </a:lnTo>
                  <a:lnTo>
                    <a:pt x="1880" y="838"/>
                  </a:lnTo>
                  <a:lnTo>
                    <a:pt x="1885" y="843"/>
                  </a:lnTo>
                  <a:lnTo>
                    <a:pt x="1891" y="840"/>
                  </a:lnTo>
                  <a:lnTo>
                    <a:pt x="1895" y="836"/>
                  </a:lnTo>
                  <a:lnTo>
                    <a:pt x="1899" y="828"/>
                  </a:lnTo>
                  <a:lnTo>
                    <a:pt x="1901" y="820"/>
                  </a:lnTo>
                  <a:lnTo>
                    <a:pt x="1905" y="811"/>
                  </a:lnTo>
                  <a:lnTo>
                    <a:pt x="1905" y="809"/>
                  </a:lnTo>
                  <a:lnTo>
                    <a:pt x="1907" y="797"/>
                  </a:lnTo>
                  <a:lnTo>
                    <a:pt x="1909" y="783"/>
                  </a:lnTo>
                  <a:lnTo>
                    <a:pt x="1911" y="768"/>
                  </a:lnTo>
                  <a:lnTo>
                    <a:pt x="1911" y="766"/>
                  </a:lnTo>
                  <a:lnTo>
                    <a:pt x="1912" y="748"/>
                  </a:lnTo>
                  <a:lnTo>
                    <a:pt x="1912" y="731"/>
                  </a:lnTo>
                  <a:lnTo>
                    <a:pt x="1912" y="710"/>
                  </a:lnTo>
                  <a:lnTo>
                    <a:pt x="1912" y="688"/>
                  </a:lnTo>
                  <a:lnTo>
                    <a:pt x="1909" y="665"/>
                  </a:lnTo>
                  <a:lnTo>
                    <a:pt x="1907" y="640"/>
                  </a:lnTo>
                  <a:lnTo>
                    <a:pt x="1903" y="615"/>
                  </a:lnTo>
                  <a:lnTo>
                    <a:pt x="1897" y="591"/>
                  </a:lnTo>
                  <a:lnTo>
                    <a:pt x="1897" y="589"/>
                  </a:lnTo>
                  <a:lnTo>
                    <a:pt x="1889" y="562"/>
                  </a:lnTo>
                  <a:lnTo>
                    <a:pt x="1881" y="535"/>
                  </a:lnTo>
                  <a:lnTo>
                    <a:pt x="1872" y="508"/>
                  </a:lnTo>
                  <a:lnTo>
                    <a:pt x="1870" y="508"/>
                  </a:lnTo>
                  <a:lnTo>
                    <a:pt x="1858" y="481"/>
                  </a:lnTo>
                  <a:lnTo>
                    <a:pt x="1845" y="452"/>
                  </a:lnTo>
                  <a:lnTo>
                    <a:pt x="1829" y="424"/>
                  </a:lnTo>
                  <a:lnTo>
                    <a:pt x="1829" y="423"/>
                  </a:lnTo>
                  <a:lnTo>
                    <a:pt x="1812" y="395"/>
                  </a:lnTo>
                  <a:lnTo>
                    <a:pt x="1792" y="368"/>
                  </a:lnTo>
                  <a:lnTo>
                    <a:pt x="1769" y="341"/>
                  </a:lnTo>
                  <a:lnTo>
                    <a:pt x="1769" y="339"/>
                  </a:lnTo>
                  <a:lnTo>
                    <a:pt x="1746" y="312"/>
                  </a:lnTo>
                  <a:lnTo>
                    <a:pt x="1719" y="287"/>
                  </a:lnTo>
                  <a:lnTo>
                    <a:pt x="1689" y="260"/>
                  </a:lnTo>
                  <a:lnTo>
                    <a:pt x="1688" y="260"/>
                  </a:lnTo>
                  <a:lnTo>
                    <a:pt x="1656" y="234"/>
                  </a:lnTo>
                  <a:lnTo>
                    <a:pt x="1625" y="211"/>
                  </a:lnTo>
                  <a:lnTo>
                    <a:pt x="1594" y="190"/>
                  </a:lnTo>
                  <a:lnTo>
                    <a:pt x="1561" y="168"/>
                  </a:lnTo>
                  <a:lnTo>
                    <a:pt x="1530" y="149"/>
                  </a:lnTo>
                  <a:lnTo>
                    <a:pt x="1528" y="149"/>
                  </a:lnTo>
                  <a:lnTo>
                    <a:pt x="1497" y="133"/>
                  </a:lnTo>
                  <a:lnTo>
                    <a:pt x="1464" y="116"/>
                  </a:lnTo>
                  <a:lnTo>
                    <a:pt x="1402" y="89"/>
                  </a:lnTo>
                  <a:lnTo>
                    <a:pt x="1400" y="89"/>
                  </a:lnTo>
                  <a:lnTo>
                    <a:pt x="1369" y="77"/>
                  </a:lnTo>
                  <a:lnTo>
                    <a:pt x="1340" y="66"/>
                  </a:lnTo>
                  <a:lnTo>
                    <a:pt x="1309" y="56"/>
                  </a:lnTo>
                  <a:lnTo>
                    <a:pt x="1278" y="46"/>
                  </a:lnTo>
                  <a:lnTo>
                    <a:pt x="1251" y="38"/>
                  </a:lnTo>
                  <a:lnTo>
                    <a:pt x="1222" y="33"/>
                  </a:lnTo>
                  <a:lnTo>
                    <a:pt x="1193" y="27"/>
                  </a:lnTo>
                  <a:lnTo>
                    <a:pt x="1168" y="21"/>
                  </a:lnTo>
                  <a:lnTo>
                    <a:pt x="1143" y="17"/>
                  </a:lnTo>
                  <a:lnTo>
                    <a:pt x="1117" y="13"/>
                  </a:lnTo>
                  <a:lnTo>
                    <a:pt x="1096" y="9"/>
                  </a:lnTo>
                  <a:lnTo>
                    <a:pt x="1075" y="7"/>
                  </a:lnTo>
                  <a:lnTo>
                    <a:pt x="1053" y="5"/>
                  </a:lnTo>
                  <a:lnTo>
                    <a:pt x="1036" y="4"/>
                  </a:lnTo>
                  <a:lnTo>
                    <a:pt x="1018" y="2"/>
                  </a:lnTo>
                  <a:lnTo>
                    <a:pt x="1016" y="2"/>
                  </a:lnTo>
                  <a:lnTo>
                    <a:pt x="1001" y="2"/>
                  </a:lnTo>
                  <a:lnTo>
                    <a:pt x="987" y="0"/>
                  </a:lnTo>
                  <a:lnTo>
                    <a:pt x="943" y="0"/>
                  </a:lnTo>
                  <a:lnTo>
                    <a:pt x="935" y="2"/>
                  </a:lnTo>
                  <a:lnTo>
                    <a:pt x="937" y="2"/>
                  </a:lnTo>
                  <a:lnTo>
                    <a:pt x="927" y="2"/>
                  </a:lnTo>
                  <a:lnTo>
                    <a:pt x="916" y="2"/>
                  </a:lnTo>
                  <a:lnTo>
                    <a:pt x="918" y="2"/>
                  </a:lnTo>
                  <a:lnTo>
                    <a:pt x="904" y="4"/>
                  </a:lnTo>
                  <a:lnTo>
                    <a:pt x="888" y="4"/>
                  </a:lnTo>
                  <a:lnTo>
                    <a:pt x="871" y="5"/>
                  </a:lnTo>
                  <a:lnTo>
                    <a:pt x="854" y="5"/>
                  </a:lnTo>
                  <a:lnTo>
                    <a:pt x="834" y="9"/>
                  </a:lnTo>
                  <a:lnTo>
                    <a:pt x="813" y="11"/>
                  </a:lnTo>
                  <a:lnTo>
                    <a:pt x="790" y="13"/>
                  </a:lnTo>
                  <a:lnTo>
                    <a:pt x="764" y="15"/>
                  </a:lnTo>
                  <a:lnTo>
                    <a:pt x="739" y="19"/>
                  </a:lnTo>
                  <a:lnTo>
                    <a:pt x="687" y="29"/>
                  </a:lnTo>
                  <a:lnTo>
                    <a:pt x="633" y="38"/>
                  </a:lnTo>
                  <a:lnTo>
                    <a:pt x="574" y="52"/>
                  </a:lnTo>
                  <a:lnTo>
                    <a:pt x="516" y="68"/>
                  </a:lnTo>
                  <a:lnTo>
                    <a:pt x="460" y="87"/>
                  </a:lnTo>
                  <a:lnTo>
                    <a:pt x="404" y="108"/>
                  </a:lnTo>
                  <a:lnTo>
                    <a:pt x="404" y="110"/>
                  </a:lnTo>
                  <a:lnTo>
                    <a:pt x="377" y="122"/>
                  </a:lnTo>
                  <a:lnTo>
                    <a:pt x="349" y="133"/>
                  </a:lnTo>
                  <a:lnTo>
                    <a:pt x="324" y="149"/>
                  </a:lnTo>
                  <a:lnTo>
                    <a:pt x="299" y="163"/>
                  </a:lnTo>
                  <a:lnTo>
                    <a:pt x="276" y="180"/>
                  </a:lnTo>
                  <a:lnTo>
                    <a:pt x="252" y="196"/>
                  </a:lnTo>
                  <a:lnTo>
                    <a:pt x="252" y="198"/>
                  </a:lnTo>
                  <a:lnTo>
                    <a:pt x="231" y="215"/>
                  </a:lnTo>
                  <a:lnTo>
                    <a:pt x="212" y="232"/>
                  </a:lnTo>
                  <a:lnTo>
                    <a:pt x="192" y="252"/>
                  </a:lnTo>
                  <a:lnTo>
                    <a:pt x="175" y="271"/>
                  </a:lnTo>
                  <a:lnTo>
                    <a:pt x="157" y="293"/>
                  </a:lnTo>
                  <a:lnTo>
                    <a:pt x="142" y="314"/>
                  </a:lnTo>
                  <a:lnTo>
                    <a:pt x="115" y="355"/>
                  </a:lnTo>
                  <a:lnTo>
                    <a:pt x="89" y="397"/>
                  </a:lnTo>
                  <a:lnTo>
                    <a:pt x="70" y="442"/>
                  </a:lnTo>
                  <a:lnTo>
                    <a:pt x="51" y="485"/>
                  </a:lnTo>
                  <a:lnTo>
                    <a:pt x="35" y="527"/>
                  </a:lnTo>
                  <a:lnTo>
                    <a:pt x="25" y="568"/>
                  </a:lnTo>
                  <a:lnTo>
                    <a:pt x="16" y="609"/>
                  </a:lnTo>
                  <a:lnTo>
                    <a:pt x="8" y="648"/>
                  </a:lnTo>
                  <a:lnTo>
                    <a:pt x="4" y="684"/>
                  </a:lnTo>
                  <a:lnTo>
                    <a:pt x="2" y="717"/>
                  </a:lnTo>
                  <a:lnTo>
                    <a:pt x="0" y="747"/>
                  </a:lnTo>
                  <a:lnTo>
                    <a:pt x="0" y="774"/>
                  </a:lnTo>
                  <a:lnTo>
                    <a:pt x="2" y="785"/>
                  </a:lnTo>
                  <a:lnTo>
                    <a:pt x="2" y="807"/>
                  </a:lnTo>
                  <a:lnTo>
                    <a:pt x="12" y="795"/>
                  </a:lnTo>
                  <a:lnTo>
                    <a:pt x="12" y="785"/>
                  </a:lnTo>
                  <a:lnTo>
                    <a:pt x="12" y="774"/>
                  </a:lnTo>
                  <a:lnTo>
                    <a:pt x="12" y="747"/>
                  </a:lnTo>
                  <a:lnTo>
                    <a:pt x="12" y="717"/>
                  </a:lnTo>
                  <a:lnTo>
                    <a:pt x="14" y="684"/>
                  </a:lnTo>
                  <a:lnTo>
                    <a:pt x="20" y="650"/>
                  </a:lnTo>
                  <a:lnTo>
                    <a:pt x="25" y="611"/>
                  </a:lnTo>
                  <a:lnTo>
                    <a:pt x="25" y="613"/>
                  </a:lnTo>
                  <a:lnTo>
                    <a:pt x="35" y="572"/>
                  </a:lnTo>
                  <a:lnTo>
                    <a:pt x="47" y="529"/>
                  </a:lnTo>
                  <a:lnTo>
                    <a:pt x="60" y="487"/>
                  </a:lnTo>
                  <a:lnTo>
                    <a:pt x="60" y="488"/>
                  </a:lnTo>
                  <a:lnTo>
                    <a:pt x="78" y="446"/>
                  </a:lnTo>
                  <a:lnTo>
                    <a:pt x="99" y="401"/>
                  </a:lnTo>
                  <a:lnTo>
                    <a:pt x="122" y="359"/>
                  </a:lnTo>
                  <a:lnTo>
                    <a:pt x="122" y="360"/>
                  </a:lnTo>
                  <a:lnTo>
                    <a:pt x="152" y="320"/>
                  </a:lnTo>
                  <a:lnTo>
                    <a:pt x="167" y="298"/>
                  </a:lnTo>
                  <a:lnTo>
                    <a:pt x="165" y="298"/>
                  </a:lnTo>
                  <a:lnTo>
                    <a:pt x="183" y="279"/>
                  </a:lnTo>
                  <a:lnTo>
                    <a:pt x="200" y="260"/>
                  </a:lnTo>
                  <a:lnTo>
                    <a:pt x="219" y="240"/>
                  </a:lnTo>
                  <a:lnTo>
                    <a:pt x="239" y="223"/>
                  </a:lnTo>
                  <a:lnTo>
                    <a:pt x="237" y="223"/>
                  </a:lnTo>
                  <a:lnTo>
                    <a:pt x="258" y="203"/>
                  </a:lnTo>
                  <a:lnTo>
                    <a:pt x="258" y="205"/>
                  </a:lnTo>
                  <a:lnTo>
                    <a:pt x="281" y="188"/>
                  </a:lnTo>
                  <a:lnTo>
                    <a:pt x="305" y="172"/>
                  </a:lnTo>
                  <a:lnTo>
                    <a:pt x="330" y="157"/>
                  </a:lnTo>
                  <a:lnTo>
                    <a:pt x="328" y="157"/>
                  </a:lnTo>
                  <a:lnTo>
                    <a:pt x="353" y="143"/>
                  </a:lnTo>
                  <a:lnTo>
                    <a:pt x="380" y="130"/>
                  </a:lnTo>
                  <a:lnTo>
                    <a:pt x="408" y="118"/>
                  </a:lnTo>
                  <a:lnTo>
                    <a:pt x="464" y="97"/>
                  </a:lnTo>
                  <a:lnTo>
                    <a:pt x="462" y="97"/>
                  </a:lnTo>
                  <a:lnTo>
                    <a:pt x="520" y="77"/>
                  </a:lnTo>
                  <a:lnTo>
                    <a:pt x="578" y="62"/>
                  </a:lnTo>
                  <a:lnTo>
                    <a:pt x="634" y="48"/>
                  </a:lnTo>
                  <a:lnTo>
                    <a:pt x="689" y="38"/>
                  </a:lnTo>
                  <a:lnTo>
                    <a:pt x="741" y="31"/>
                  </a:lnTo>
                  <a:lnTo>
                    <a:pt x="766" y="27"/>
                  </a:lnTo>
                  <a:lnTo>
                    <a:pt x="792" y="23"/>
                  </a:lnTo>
                  <a:lnTo>
                    <a:pt x="813" y="21"/>
                  </a:lnTo>
                  <a:lnTo>
                    <a:pt x="834" y="19"/>
                  </a:lnTo>
                  <a:lnTo>
                    <a:pt x="856" y="17"/>
                  </a:lnTo>
                  <a:lnTo>
                    <a:pt x="873" y="15"/>
                  </a:lnTo>
                  <a:lnTo>
                    <a:pt x="890" y="13"/>
                  </a:lnTo>
                  <a:lnTo>
                    <a:pt x="888" y="13"/>
                  </a:lnTo>
                  <a:lnTo>
                    <a:pt x="904" y="13"/>
                  </a:lnTo>
                  <a:lnTo>
                    <a:pt x="918" y="13"/>
                  </a:lnTo>
                  <a:lnTo>
                    <a:pt x="929" y="11"/>
                  </a:lnTo>
                  <a:lnTo>
                    <a:pt x="927" y="11"/>
                  </a:lnTo>
                  <a:lnTo>
                    <a:pt x="937" y="11"/>
                  </a:lnTo>
                  <a:lnTo>
                    <a:pt x="943" y="11"/>
                  </a:lnTo>
                  <a:lnTo>
                    <a:pt x="987" y="11"/>
                  </a:lnTo>
                  <a:lnTo>
                    <a:pt x="1001" y="11"/>
                  </a:lnTo>
                  <a:lnTo>
                    <a:pt x="1016" y="13"/>
                  </a:lnTo>
                  <a:lnTo>
                    <a:pt x="1034" y="13"/>
                  </a:lnTo>
                  <a:lnTo>
                    <a:pt x="1051" y="15"/>
                  </a:lnTo>
                  <a:lnTo>
                    <a:pt x="1073" y="17"/>
                  </a:lnTo>
                  <a:lnTo>
                    <a:pt x="1094" y="19"/>
                  </a:lnTo>
                  <a:lnTo>
                    <a:pt x="1117" y="23"/>
                  </a:lnTo>
                  <a:lnTo>
                    <a:pt x="1141" y="27"/>
                  </a:lnTo>
                  <a:lnTo>
                    <a:pt x="1166" y="31"/>
                  </a:lnTo>
                  <a:lnTo>
                    <a:pt x="1193" y="37"/>
                  </a:lnTo>
                  <a:lnTo>
                    <a:pt x="1220" y="42"/>
                  </a:lnTo>
                  <a:lnTo>
                    <a:pt x="1247" y="48"/>
                  </a:lnTo>
                  <a:lnTo>
                    <a:pt x="1276" y="58"/>
                  </a:lnTo>
                  <a:lnTo>
                    <a:pt x="1305" y="66"/>
                  </a:lnTo>
                  <a:lnTo>
                    <a:pt x="1336" y="75"/>
                  </a:lnTo>
                  <a:lnTo>
                    <a:pt x="1368" y="87"/>
                  </a:lnTo>
                  <a:lnTo>
                    <a:pt x="1399" y="99"/>
                  </a:lnTo>
                  <a:lnTo>
                    <a:pt x="1397" y="97"/>
                  </a:lnTo>
                  <a:lnTo>
                    <a:pt x="1461" y="126"/>
                  </a:lnTo>
                  <a:lnTo>
                    <a:pt x="1494" y="141"/>
                  </a:lnTo>
                  <a:lnTo>
                    <a:pt x="1525" y="159"/>
                  </a:lnTo>
                  <a:lnTo>
                    <a:pt x="1556" y="178"/>
                  </a:lnTo>
                  <a:lnTo>
                    <a:pt x="1589" y="198"/>
                  </a:lnTo>
                  <a:lnTo>
                    <a:pt x="1620" y="219"/>
                  </a:lnTo>
                  <a:lnTo>
                    <a:pt x="1651" y="242"/>
                  </a:lnTo>
                  <a:lnTo>
                    <a:pt x="1682" y="267"/>
                  </a:lnTo>
                  <a:lnTo>
                    <a:pt x="1711" y="293"/>
                  </a:lnTo>
                  <a:lnTo>
                    <a:pt x="1738" y="320"/>
                  </a:lnTo>
                  <a:lnTo>
                    <a:pt x="1763" y="347"/>
                  </a:lnTo>
                  <a:lnTo>
                    <a:pt x="1784" y="374"/>
                  </a:lnTo>
                  <a:lnTo>
                    <a:pt x="1804" y="401"/>
                  </a:lnTo>
                  <a:lnTo>
                    <a:pt x="1821" y="428"/>
                  </a:lnTo>
                  <a:lnTo>
                    <a:pt x="1837" y="457"/>
                  </a:lnTo>
                  <a:lnTo>
                    <a:pt x="1850" y="485"/>
                  </a:lnTo>
                  <a:lnTo>
                    <a:pt x="1862" y="512"/>
                  </a:lnTo>
                  <a:lnTo>
                    <a:pt x="1860" y="512"/>
                  </a:lnTo>
                  <a:lnTo>
                    <a:pt x="1872" y="539"/>
                  </a:lnTo>
                  <a:lnTo>
                    <a:pt x="1880" y="566"/>
                  </a:lnTo>
                  <a:lnTo>
                    <a:pt x="1887" y="593"/>
                  </a:lnTo>
                  <a:lnTo>
                    <a:pt x="1887" y="591"/>
                  </a:lnTo>
                  <a:lnTo>
                    <a:pt x="1891" y="617"/>
                  </a:lnTo>
                  <a:lnTo>
                    <a:pt x="1897" y="642"/>
                  </a:lnTo>
                  <a:lnTo>
                    <a:pt x="1899" y="667"/>
                  </a:lnTo>
                  <a:lnTo>
                    <a:pt x="1901" y="688"/>
                  </a:lnTo>
                  <a:lnTo>
                    <a:pt x="1903" y="710"/>
                  </a:lnTo>
                  <a:lnTo>
                    <a:pt x="1903" y="731"/>
                  </a:lnTo>
                  <a:lnTo>
                    <a:pt x="1901" y="748"/>
                  </a:lnTo>
                  <a:lnTo>
                    <a:pt x="1901" y="766"/>
                  </a:lnTo>
                  <a:lnTo>
                    <a:pt x="1899" y="781"/>
                  </a:lnTo>
                  <a:lnTo>
                    <a:pt x="1897" y="795"/>
                  </a:lnTo>
                  <a:lnTo>
                    <a:pt x="1893" y="807"/>
                  </a:lnTo>
                  <a:lnTo>
                    <a:pt x="1891" y="816"/>
                  </a:lnTo>
                  <a:lnTo>
                    <a:pt x="1889" y="824"/>
                  </a:lnTo>
                  <a:lnTo>
                    <a:pt x="1887" y="830"/>
                  </a:lnTo>
                  <a:lnTo>
                    <a:pt x="1887" y="828"/>
                  </a:lnTo>
                  <a:lnTo>
                    <a:pt x="1885" y="832"/>
                  </a:lnTo>
                  <a:lnTo>
                    <a:pt x="1883" y="832"/>
                  </a:lnTo>
                  <a:lnTo>
                    <a:pt x="1889" y="834"/>
                  </a:lnTo>
                  <a:lnTo>
                    <a:pt x="1887" y="832"/>
                  </a:lnTo>
                  <a:lnTo>
                    <a:pt x="1887" y="828"/>
                  </a:lnTo>
                  <a:lnTo>
                    <a:pt x="1887" y="830"/>
                  </a:lnTo>
                  <a:lnTo>
                    <a:pt x="1887" y="822"/>
                  </a:lnTo>
                  <a:lnTo>
                    <a:pt x="1885" y="812"/>
                  </a:lnTo>
                  <a:lnTo>
                    <a:pt x="1885" y="801"/>
                  </a:lnTo>
                  <a:lnTo>
                    <a:pt x="1883" y="789"/>
                  </a:lnTo>
                  <a:lnTo>
                    <a:pt x="1883" y="787"/>
                  </a:lnTo>
                  <a:lnTo>
                    <a:pt x="1880" y="776"/>
                  </a:lnTo>
                  <a:lnTo>
                    <a:pt x="1880" y="774"/>
                  </a:lnTo>
                  <a:lnTo>
                    <a:pt x="1874" y="760"/>
                  </a:lnTo>
                  <a:lnTo>
                    <a:pt x="1868" y="747"/>
                  </a:lnTo>
                  <a:lnTo>
                    <a:pt x="1850" y="717"/>
                  </a:lnTo>
                  <a:lnTo>
                    <a:pt x="1843" y="704"/>
                  </a:lnTo>
                  <a:lnTo>
                    <a:pt x="1819" y="673"/>
                  </a:lnTo>
                  <a:lnTo>
                    <a:pt x="1794" y="642"/>
                  </a:lnTo>
                  <a:lnTo>
                    <a:pt x="1765" y="613"/>
                  </a:lnTo>
                  <a:lnTo>
                    <a:pt x="1736" y="580"/>
                  </a:lnTo>
                  <a:lnTo>
                    <a:pt x="1703" y="551"/>
                  </a:lnTo>
                  <a:lnTo>
                    <a:pt x="1670" y="520"/>
                  </a:lnTo>
                  <a:lnTo>
                    <a:pt x="1637" y="490"/>
                  </a:lnTo>
                  <a:lnTo>
                    <a:pt x="1604" y="461"/>
                  </a:lnTo>
                  <a:lnTo>
                    <a:pt x="1602" y="461"/>
                  </a:lnTo>
                  <a:lnTo>
                    <a:pt x="1571" y="436"/>
                  </a:lnTo>
                  <a:lnTo>
                    <a:pt x="1540" y="411"/>
                  </a:lnTo>
                  <a:lnTo>
                    <a:pt x="1511" y="388"/>
                  </a:lnTo>
                  <a:lnTo>
                    <a:pt x="1511" y="386"/>
                  </a:lnTo>
                  <a:lnTo>
                    <a:pt x="1484" y="366"/>
                  </a:lnTo>
                  <a:lnTo>
                    <a:pt x="1472" y="357"/>
                  </a:lnTo>
                  <a:lnTo>
                    <a:pt x="1459" y="349"/>
                  </a:lnTo>
                  <a:lnTo>
                    <a:pt x="1432" y="333"/>
                  </a:lnTo>
                  <a:lnTo>
                    <a:pt x="1399" y="320"/>
                  </a:lnTo>
                  <a:lnTo>
                    <a:pt x="1399" y="318"/>
                  </a:lnTo>
                  <a:lnTo>
                    <a:pt x="1364" y="304"/>
                  </a:lnTo>
                  <a:lnTo>
                    <a:pt x="1327" y="293"/>
                  </a:lnTo>
                  <a:lnTo>
                    <a:pt x="1288" y="281"/>
                  </a:lnTo>
                  <a:lnTo>
                    <a:pt x="1247" y="269"/>
                  </a:lnTo>
                  <a:lnTo>
                    <a:pt x="1208" y="260"/>
                  </a:lnTo>
                  <a:lnTo>
                    <a:pt x="1168" y="252"/>
                  </a:lnTo>
                  <a:lnTo>
                    <a:pt x="1127" y="244"/>
                  </a:lnTo>
                  <a:lnTo>
                    <a:pt x="1090" y="238"/>
                  </a:lnTo>
                  <a:lnTo>
                    <a:pt x="1053" y="232"/>
                  </a:lnTo>
                  <a:lnTo>
                    <a:pt x="1020" y="229"/>
                  </a:lnTo>
                  <a:lnTo>
                    <a:pt x="989" y="225"/>
                  </a:lnTo>
                  <a:lnTo>
                    <a:pt x="974" y="225"/>
                  </a:lnTo>
                  <a:lnTo>
                    <a:pt x="962" y="223"/>
                  </a:lnTo>
                  <a:lnTo>
                    <a:pt x="951" y="223"/>
                  </a:lnTo>
                  <a:lnTo>
                    <a:pt x="918" y="223"/>
                  </a:lnTo>
                  <a:lnTo>
                    <a:pt x="892" y="225"/>
                  </a:lnTo>
                  <a:lnTo>
                    <a:pt x="861" y="225"/>
                  </a:lnTo>
                  <a:lnTo>
                    <a:pt x="828" y="229"/>
                  </a:lnTo>
                  <a:lnTo>
                    <a:pt x="793" y="232"/>
                  </a:lnTo>
                  <a:lnTo>
                    <a:pt x="757" y="236"/>
                  </a:lnTo>
                  <a:lnTo>
                    <a:pt x="718" y="240"/>
                  </a:lnTo>
                  <a:lnTo>
                    <a:pt x="679" y="246"/>
                  </a:lnTo>
                  <a:lnTo>
                    <a:pt x="640" y="254"/>
                  </a:lnTo>
                  <a:lnTo>
                    <a:pt x="600" y="262"/>
                  </a:lnTo>
                  <a:lnTo>
                    <a:pt x="561" y="271"/>
                  </a:lnTo>
                  <a:lnTo>
                    <a:pt x="522" y="283"/>
                  </a:lnTo>
                  <a:lnTo>
                    <a:pt x="485" y="295"/>
                  </a:lnTo>
                  <a:lnTo>
                    <a:pt x="483" y="295"/>
                  </a:lnTo>
                  <a:lnTo>
                    <a:pt x="450" y="308"/>
                  </a:lnTo>
                  <a:lnTo>
                    <a:pt x="417" y="324"/>
                  </a:lnTo>
                  <a:lnTo>
                    <a:pt x="386" y="339"/>
                  </a:lnTo>
                  <a:lnTo>
                    <a:pt x="371" y="347"/>
                  </a:lnTo>
                  <a:lnTo>
                    <a:pt x="357" y="359"/>
                  </a:lnTo>
                  <a:lnTo>
                    <a:pt x="342" y="372"/>
                  </a:lnTo>
                  <a:lnTo>
                    <a:pt x="326" y="384"/>
                  </a:lnTo>
                  <a:lnTo>
                    <a:pt x="311" y="399"/>
                  </a:lnTo>
                  <a:lnTo>
                    <a:pt x="295" y="415"/>
                  </a:lnTo>
                  <a:lnTo>
                    <a:pt x="262" y="448"/>
                  </a:lnTo>
                  <a:lnTo>
                    <a:pt x="229" y="485"/>
                  </a:lnTo>
                  <a:lnTo>
                    <a:pt x="198" y="521"/>
                  </a:lnTo>
                  <a:lnTo>
                    <a:pt x="167" y="560"/>
                  </a:lnTo>
                  <a:lnTo>
                    <a:pt x="136" y="599"/>
                  </a:lnTo>
                  <a:lnTo>
                    <a:pt x="109" y="638"/>
                  </a:lnTo>
                  <a:lnTo>
                    <a:pt x="84" y="673"/>
                  </a:lnTo>
                  <a:lnTo>
                    <a:pt x="72" y="690"/>
                  </a:lnTo>
                  <a:lnTo>
                    <a:pt x="60" y="706"/>
                  </a:lnTo>
                  <a:lnTo>
                    <a:pt x="51" y="721"/>
                  </a:lnTo>
                  <a:lnTo>
                    <a:pt x="41" y="735"/>
                  </a:lnTo>
                  <a:lnTo>
                    <a:pt x="33" y="747"/>
                  </a:lnTo>
                  <a:lnTo>
                    <a:pt x="25" y="758"/>
                  </a:lnTo>
                  <a:lnTo>
                    <a:pt x="18" y="768"/>
                  </a:lnTo>
                  <a:lnTo>
                    <a:pt x="14" y="776"/>
                  </a:lnTo>
                  <a:lnTo>
                    <a:pt x="8" y="783"/>
                  </a:lnTo>
                  <a:lnTo>
                    <a:pt x="6" y="789"/>
                  </a:lnTo>
                  <a:lnTo>
                    <a:pt x="4" y="791"/>
                  </a:lnTo>
                  <a:lnTo>
                    <a:pt x="12" y="795"/>
                  </a:lnTo>
                  <a:lnTo>
                    <a:pt x="2" y="8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2" name="Freeform 368">
              <a:extLst>
                <a:ext uri="{FF2B5EF4-FFF2-40B4-BE49-F238E27FC236}">
                  <a16:creationId xmlns:a16="http://schemas.microsoft.com/office/drawing/2014/main" id="{A92759C8-7EFA-4BB1-B6B6-62F7FF27EA4C}"/>
                </a:ext>
              </a:extLst>
            </p:cNvPr>
            <p:cNvSpPr>
              <a:spLocks noChangeAspect="1"/>
            </p:cNvSpPr>
            <p:nvPr/>
          </p:nvSpPr>
          <p:spPr bwMode="auto">
            <a:xfrm>
              <a:off x="288" y="2683"/>
              <a:ext cx="238" cy="123"/>
            </a:xfrm>
            <a:custGeom>
              <a:avLst/>
              <a:gdLst>
                <a:gd name="T0" fmla="*/ 30 w 1904"/>
                <a:gd name="T1" fmla="*/ 4 h 986"/>
                <a:gd name="T2" fmla="*/ 30 w 1904"/>
                <a:gd name="T3" fmla="*/ 4 h 986"/>
                <a:gd name="T4" fmla="*/ 30 w 1904"/>
                <a:gd name="T5" fmla="*/ 5 h 986"/>
                <a:gd name="T6" fmla="*/ 30 w 1904"/>
                <a:gd name="T7" fmla="*/ 5 h 986"/>
                <a:gd name="T8" fmla="*/ 29 w 1904"/>
                <a:gd name="T9" fmla="*/ 7 h 986"/>
                <a:gd name="T10" fmla="*/ 28 w 1904"/>
                <a:gd name="T11" fmla="*/ 9 h 986"/>
                <a:gd name="T12" fmla="*/ 27 w 1904"/>
                <a:gd name="T13" fmla="*/ 11 h 986"/>
                <a:gd name="T14" fmla="*/ 26 w 1904"/>
                <a:gd name="T15" fmla="*/ 12 h 986"/>
                <a:gd name="T16" fmla="*/ 24 w 1904"/>
                <a:gd name="T17" fmla="*/ 13 h 986"/>
                <a:gd name="T18" fmla="*/ 22 w 1904"/>
                <a:gd name="T19" fmla="*/ 14 h 986"/>
                <a:gd name="T20" fmla="*/ 20 w 1904"/>
                <a:gd name="T21" fmla="*/ 15 h 986"/>
                <a:gd name="T22" fmla="*/ 18 w 1904"/>
                <a:gd name="T23" fmla="*/ 15 h 986"/>
                <a:gd name="T24" fmla="*/ 17 w 1904"/>
                <a:gd name="T25" fmla="*/ 15 h 986"/>
                <a:gd name="T26" fmla="*/ 16 w 1904"/>
                <a:gd name="T27" fmla="*/ 15 h 986"/>
                <a:gd name="T28" fmla="*/ 16 w 1904"/>
                <a:gd name="T29" fmla="*/ 15 h 986"/>
                <a:gd name="T30" fmla="*/ 15 w 1904"/>
                <a:gd name="T31" fmla="*/ 15 h 986"/>
                <a:gd name="T32" fmla="*/ 14 w 1904"/>
                <a:gd name="T33" fmla="*/ 15 h 986"/>
                <a:gd name="T34" fmla="*/ 13 w 1904"/>
                <a:gd name="T35" fmla="*/ 15 h 986"/>
                <a:gd name="T36" fmla="*/ 11 w 1904"/>
                <a:gd name="T37" fmla="*/ 15 h 986"/>
                <a:gd name="T38" fmla="*/ 10 w 1904"/>
                <a:gd name="T39" fmla="*/ 15 h 986"/>
                <a:gd name="T40" fmla="*/ 8 w 1904"/>
                <a:gd name="T41" fmla="*/ 14 h 986"/>
                <a:gd name="T42" fmla="*/ 6 w 1904"/>
                <a:gd name="T43" fmla="*/ 14 h 986"/>
                <a:gd name="T44" fmla="*/ 5 w 1904"/>
                <a:gd name="T45" fmla="*/ 13 h 986"/>
                <a:gd name="T46" fmla="*/ 3 w 1904"/>
                <a:gd name="T47" fmla="*/ 12 h 986"/>
                <a:gd name="T48" fmla="*/ 2 w 1904"/>
                <a:gd name="T49" fmla="*/ 11 h 986"/>
                <a:gd name="T50" fmla="*/ 1 w 1904"/>
                <a:gd name="T51" fmla="*/ 9 h 986"/>
                <a:gd name="T52" fmla="*/ 1 w 1904"/>
                <a:gd name="T53" fmla="*/ 8 h 986"/>
                <a:gd name="T54" fmla="*/ 0 w 1904"/>
                <a:gd name="T55" fmla="*/ 7 h 986"/>
                <a:gd name="T56" fmla="*/ 0 w 1904"/>
                <a:gd name="T57" fmla="*/ 5 h 986"/>
                <a:gd name="T58" fmla="*/ 0 w 1904"/>
                <a:gd name="T59" fmla="*/ 4 h 986"/>
                <a:gd name="T60" fmla="*/ 0 w 1904"/>
                <a:gd name="T61" fmla="*/ 3 h 986"/>
                <a:gd name="T62" fmla="*/ 0 w 1904"/>
                <a:gd name="T63" fmla="*/ 2 h 986"/>
                <a:gd name="T64" fmla="*/ 0 w 1904"/>
                <a:gd name="T65" fmla="*/ 1 h 986"/>
                <a:gd name="T66" fmla="*/ 0 w 1904"/>
                <a:gd name="T67" fmla="*/ 0 h 986"/>
                <a:gd name="T68" fmla="*/ 1 w 1904"/>
                <a:gd name="T69" fmla="*/ 0 h 986"/>
                <a:gd name="T70" fmla="*/ 1 w 1904"/>
                <a:gd name="T71" fmla="*/ 0 h 986"/>
                <a:gd name="T72" fmla="*/ 1 w 1904"/>
                <a:gd name="T73" fmla="*/ 0 h 986"/>
                <a:gd name="T74" fmla="*/ 0 w 1904"/>
                <a:gd name="T75" fmla="*/ 1 h 986"/>
                <a:gd name="T76" fmla="*/ 1 w 1904"/>
                <a:gd name="T77" fmla="*/ 2 h 986"/>
                <a:gd name="T78" fmla="*/ 1 w 1904"/>
                <a:gd name="T79" fmla="*/ 3 h 986"/>
                <a:gd name="T80" fmla="*/ 1 w 1904"/>
                <a:gd name="T81" fmla="*/ 4 h 986"/>
                <a:gd name="T82" fmla="*/ 2 w 1904"/>
                <a:gd name="T83" fmla="*/ 6 h 986"/>
                <a:gd name="T84" fmla="*/ 3 w 1904"/>
                <a:gd name="T85" fmla="*/ 7 h 986"/>
                <a:gd name="T86" fmla="*/ 4 w 1904"/>
                <a:gd name="T87" fmla="*/ 8 h 986"/>
                <a:gd name="T88" fmla="*/ 6 w 1904"/>
                <a:gd name="T89" fmla="*/ 9 h 986"/>
                <a:gd name="T90" fmla="*/ 7 w 1904"/>
                <a:gd name="T91" fmla="*/ 10 h 986"/>
                <a:gd name="T92" fmla="*/ 8 w 1904"/>
                <a:gd name="T93" fmla="*/ 10 h 986"/>
                <a:gd name="T94" fmla="*/ 9 w 1904"/>
                <a:gd name="T95" fmla="*/ 11 h 986"/>
                <a:gd name="T96" fmla="*/ 11 w 1904"/>
                <a:gd name="T97" fmla="*/ 11 h 986"/>
                <a:gd name="T98" fmla="*/ 14 w 1904"/>
                <a:gd name="T99" fmla="*/ 12 h 986"/>
                <a:gd name="T100" fmla="*/ 16 w 1904"/>
                <a:gd name="T101" fmla="*/ 11 h 986"/>
                <a:gd name="T102" fmla="*/ 18 w 1904"/>
                <a:gd name="T103" fmla="*/ 11 h 986"/>
                <a:gd name="T104" fmla="*/ 20 w 1904"/>
                <a:gd name="T105" fmla="*/ 11 h 986"/>
                <a:gd name="T106" fmla="*/ 22 w 1904"/>
                <a:gd name="T107" fmla="*/ 10 h 986"/>
                <a:gd name="T108" fmla="*/ 22 w 1904"/>
                <a:gd name="T109" fmla="*/ 10 h 986"/>
                <a:gd name="T110" fmla="*/ 24 w 1904"/>
                <a:gd name="T111" fmla="*/ 9 h 986"/>
                <a:gd name="T112" fmla="*/ 26 w 1904"/>
                <a:gd name="T113" fmla="*/ 8 h 986"/>
                <a:gd name="T114" fmla="*/ 27 w 1904"/>
                <a:gd name="T115" fmla="*/ 6 h 986"/>
                <a:gd name="T116" fmla="*/ 29 w 1904"/>
                <a:gd name="T117" fmla="*/ 5 h 986"/>
                <a:gd name="T118" fmla="*/ 29 w 1904"/>
                <a:gd name="T119" fmla="*/ 4 h 986"/>
                <a:gd name="T120" fmla="*/ 30 w 1904"/>
                <a:gd name="T121" fmla="*/ 3 h 9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04"/>
                <a:gd name="T184" fmla="*/ 0 h 986"/>
                <a:gd name="T185" fmla="*/ 1904 w 1904"/>
                <a:gd name="T186" fmla="*/ 986 h 9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04" h="986">
                  <a:moveTo>
                    <a:pt x="1904" y="223"/>
                  </a:moveTo>
                  <a:lnTo>
                    <a:pt x="1904" y="227"/>
                  </a:lnTo>
                  <a:lnTo>
                    <a:pt x="1903" y="233"/>
                  </a:lnTo>
                  <a:lnTo>
                    <a:pt x="1903" y="239"/>
                  </a:lnTo>
                  <a:lnTo>
                    <a:pt x="1903" y="249"/>
                  </a:lnTo>
                  <a:lnTo>
                    <a:pt x="1901" y="258"/>
                  </a:lnTo>
                  <a:lnTo>
                    <a:pt x="1899" y="270"/>
                  </a:lnTo>
                  <a:lnTo>
                    <a:pt x="1897" y="284"/>
                  </a:lnTo>
                  <a:lnTo>
                    <a:pt x="1895" y="299"/>
                  </a:lnTo>
                  <a:lnTo>
                    <a:pt x="1893" y="315"/>
                  </a:lnTo>
                  <a:lnTo>
                    <a:pt x="1889" y="332"/>
                  </a:lnTo>
                  <a:lnTo>
                    <a:pt x="1885" y="350"/>
                  </a:lnTo>
                  <a:lnTo>
                    <a:pt x="1877" y="388"/>
                  </a:lnTo>
                  <a:lnTo>
                    <a:pt x="1866" y="431"/>
                  </a:lnTo>
                  <a:lnTo>
                    <a:pt x="1850" y="476"/>
                  </a:lnTo>
                  <a:lnTo>
                    <a:pt x="1833" y="520"/>
                  </a:lnTo>
                  <a:lnTo>
                    <a:pt x="1811" y="567"/>
                  </a:lnTo>
                  <a:lnTo>
                    <a:pt x="1786" y="611"/>
                  </a:lnTo>
                  <a:lnTo>
                    <a:pt x="1775" y="635"/>
                  </a:lnTo>
                  <a:lnTo>
                    <a:pt x="1743" y="677"/>
                  </a:lnTo>
                  <a:lnTo>
                    <a:pt x="1726" y="699"/>
                  </a:lnTo>
                  <a:lnTo>
                    <a:pt x="1707" y="718"/>
                  </a:lnTo>
                  <a:lnTo>
                    <a:pt x="1689" y="738"/>
                  </a:lnTo>
                  <a:lnTo>
                    <a:pt x="1668" y="757"/>
                  </a:lnTo>
                  <a:lnTo>
                    <a:pt x="1647" y="772"/>
                  </a:lnTo>
                  <a:lnTo>
                    <a:pt x="1600" y="805"/>
                  </a:lnTo>
                  <a:lnTo>
                    <a:pt x="1551" y="833"/>
                  </a:lnTo>
                  <a:lnTo>
                    <a:pt x="1501" y="860"/>
                  </a:lnTo>
                  <a:lnTo>
                    <a:pt x="1451" y="881"/>
                  </a:lnTo>
                  <a:lnTo>
                    <a:pt x="1400" y="900"/>
                  </a:lnTo>
                  <a:lnTo>
                    <a:pt x="1350" y="918"/>
                  </a:lnTo>
                  <a:lnTo>
                    <a:pt x="1301" y="933"/>
                  </a:lnTo>
                  <a:lnTo>
                    <a:pt x="1253" y="947"/>
                  </a:lnTo>
                  <a:lnTo>
                    <a:pt x="1208" y="957"/>
                  </a:lnTo>
                  <a:lnTo>
                    <a:pt x="1166" y="966"/>
                  </a:lnTo>
                  <a:lnTo>
                    <a:pt x="1146" y="968"/>
                  </a:lnTo>
                  <a:lnTo>
                    <a:pt x="1127" y="972"/>
                  </a:lnTo>
                  <a:lnTo>
                    <a:pt x="1109" y="976"/>
                  </a:lnTo>
                  <a:lnTo>
                    <a:pt x="1092" y="978"/>
                  </a:lnTo>
                  <a:lnTo>
                    <a:pt x="1076" y="980"/>
                  </a:lnTo>
                  <a:lnTo>
                    <a:pt x="1061" y="982"/>
                  </a:lnTo>
                  <a:lnTo>
                    <a:pt x="1049" y="984"/>
                  </a:lnTo>
                  <a:lnTo>
                    <a:pt x="1038" y="984"/>
                  </a:lnTo>
                  <a:lnTo>
                    <a:pt x="1028" y="986"/>
                  </a:lnTo>
                  <a:lnTo>
                    <a:pt x="1018" y="986"/>
                  </a:lnTo>
                  <a:lnTo>
                    <a:pt x="1012" y="986"/>
                  </a:lnTo>
                  <a:lnTo>
                    <a:pt x="1007" y="986"/>
                  </a:lnTo>
                  <a:lnTo>
                    <a:pt x="964" y="986"/>
                  </a:lnTo>
                  <a:lnTo>
                    <a:pt x="944" y="986"/>
                  </a:lnTo>
                  <a:lnTo>
                    <a:pt x="925" y="984"/>
                  </a:lnTo>
                  <a:lnTo>
                    <a:pt x="902" y="984"/>
                  </a:lnTo>
                  <a:lnTo>
                    <a:pt x="877" y="982"/>
                  </a:lnTo>
                  <a:lnTo>
                    <a:pt x="849" y="980"/>
                  </a:lnTo>
                  <a:lnTo>
                    <a:pt x="820" y="978"/>
                  </a:lnTo>
                  <a:lnTo>
                    <a:pt x="789" y="976"/>
                  </a:lnTo>
                  <a:lnTo>
                    <a:pt x="758" y="972"/>
                  </a:lnTo>
                  <a:lnTo>
                    <a:pt x="723" y="966"/>
                  </a:lnTo>
                  <a:lnTo>
                    <a:pt x="690" y="963"/>
                  </a:lnTo>
                  <a:lnTo>
                    <a:pt x="656" y="957"/>
                  </a:lnTo>
                  <a:lnTo>
                    <a:pt x="619" y="949"/>
                  </a:lnTo>
                  <a:lnTo>
                    <a:pt x="582" y="941"/>
                  </a:lnTo>
                  <a:lnTo>
                    <a:pt x="547" y="933"/>
                  </a:lnTo>
                  <a:lnTo>
                    <a:pt x="510" y="924"/>
                  </a:lnTo>
                  <a:lnTo>
                    <a:pt x="473" y="912"/>
                  </a:lnTo>
                  <a:lnTo>
                    <a:pt x="438" y="899"/>
                  </a:lnTo>
                  <a:lnTo>
                    <a:pt x="401" y="887"/>
                  </a:lnTo>
                  <a:lnTo>
                    <a:pt x="367" y="871"/>
                  </a:lnTo>
                  <a:lnTo>
                    <a:pt x="334" y="856"/>
                  </a:lnTo>
                  <a:lnTo>
                    <a:pt x="301" y="836"/>
                  </a:lnTo>
                  <a:lnTo>
                    <a:pt x="270" y="817"/>
                  </a:lnTo>
                  <a:lnTo>
                    <a:pt x="239" y="798"/>
                  </a:lnTo>
                  <a:lnTo>
                    <a:pt x="211" y="774"/>
                  </a:lnTo>
                  <a:lnTo>
                    <a:pt x="184" y="749"/>
                  </a:lnTo>
                  <a:lnTo>
                    <a:pt x="161" y="724"/>
                  </a:lnTo>
                  <a:lnTo>
                    <a:pt x="138" y="697"/>
                  </a:lnTo>
                  <a:lnTo>
                    <a:pt x="118" y="666"/>
                  </a:lnTo>
                  <a:lnTo>
                    <a:pt x="101" y="635"/>
                  </a:lnTo>
                  <a:lnTo>
                    <a:pt x="85" y="604"/>
                  </a:lnTo>
                  <a:lnTo>
                    <a:pt x="72" y="575"/>
                  </a:lnTo>
                  <a:lnTo>
                    <a:pt x="58" y="544"/>
                  </a:lnTo>
                  <a:lnTo>
                    <a:pt x="48" y="513"/>
                  </a:lnTo>
                  <a:lnTo>
                    <a:pt x="39" y="483"/>
                  </a:lnTo>
                  <a:lnTo>
                    <a:pt x="29" y="452"/>
                  </a:lnTo>
                  <a:lnTo>
                    <a:pt x="21" y="423"/>
                  </a:lnTo>
                  <a:lnTo>
                    <a:pt x="16" y="394"/>
                  </a:lnTo>
                  <a:lnTo>
                    <a:pt x="12" y="367"/>
                  </a:lnTo>
                  <a:lnTo>
                    <a:pt x="8" y="340"/>
                  </a:lnTo>
                  <a:lnTo>
                    <a:pt x="6" y="313"/>
                  </a:lnTo>
                  <a:lnTo>
                    <a:pt x="4" y="286"/>
                  </a:lnTo>
                  <a:lnTo>
                    <a:pt x="2" y="260"/>
                  </a:lnTo>
                  <a:lnTo>
                    <a:pt x="0" y="235"/>
                  </a:lnTo>
                  <a:lnTo>
                    <a:pt x="2" y="210"/>
                  </a:lnTo>
                  <a:lnTo>
                    <a:pt x="2" y="187"/>
                  </a:lnTo>
                  <a:lnTo>
                    <a:pt x="4" y="165"/>
                  </a:lnTo>
                  <a:lnTo>
                    <a:pt x="4" y="144"/>
                  </a:lnTo>
                  <a:lnTo>
                    <a:pt x="8" y="125"/>
                  </a:lnTo>
                  <a:lnTo>
                    <a:pt x="10" y="107"/>
                  </a:lnTo>
                  <a:lnTo>
                    <a:pt x="12" y="90"/>
                  </a:lnTo>
                  <a:lnTo>
                    <a:pt x="14" y="72"/>
                  </a:lnTo>
                  <a:lnTo>
                    <a:pt x="16" y="59"/>
                  </a:lnTo>
                  <a:lnTo>
                    <a:pt x="19" y="45"/>
                  </a:lnTo>
                  <a:lnTo>
                    <a:pt x="21" y="33"/>
                  </a:lnTo>
                  <a:lnTo>
                    <a:pt x="23" y="24"/>
                  </a:lnTo>
                  <a:lnTo>
                    <a:pt x="25" y="16"/>
                  </a:lnTo>
                  <a:lnTo>
                    <a:pt x="29" y="10"/>
                  </a:lnTo>
                  <a:lnTo>
                    <a:pt x="29" y="4"/>
                  </a:lnTo>
                  <a:lnTo>
                    <a:pt x="31" y="2"/>
                  </a:lnTo>
                  <a:lnTo>
                    <a:pt x="31" y="0"/>
                  </a:lnTo>
                  <a:lnTo>
                    <a:pt x="31" y="2"/>
                  </a:lnTo>
                  <a:lnTo>
                    <a:pt x="29" y="8"/>
                  </a:lnTo>
                  <a:lnTo>
                    <a:pt x="29" y="14"/>
                  </a:lnTo>
                  <a:lnTo>
                    <a:pt x="29" y="26"/>
                  </a:lnTo>
                  <a:lnTo>
                    <a:pt x="27" y="37"/>
                  </a:lnTo>
                  <a:lnTo>
                    <a:pt x="27" y="53"/>
                  </a:lnTo>
                  <a:lnTo>
                    <a:pt x="27" y="70"/>
                  </a:lnTo>
                  <a:lnTo>
                    <a:pt x="29" y="90"/>
                  </a:lnTo>
                  <a:lnTo>
                    <a:pt x="29" y="111"/>
                  </a:lnTo>
                  <a:lnTo>
                    <a:pt x="31" y="136"/>
                  </a:lnTo>
                  <a:lnTo>
                    <a:pt x="35" y="159"/>
                  </a:lnTo>
                  <a:lnTo>
                    <a:pt x="41" y="187"/>
                  </a:lnTo>
                  <a:lnTo>
                    <a:pt x="47" y="214"/>
                  </a:lnTo>
                  <a:lnTo>
                    <a:pt x="56" y="241"/>
                  </a:lnTo>
                  <a:lnTo>
                    <a:pt x="64" y="270"/>
                  </a:lnTo>
                  <a:lnTo>
                    <a:pt x="78" y="299"/>
                  </a:lnTo>
                  <a:lnTo>
                    <a:pt x="91" y="330"/>
                  </a:lnTo>
                  <a:lnTo>
                    <a:pt x="107" y="361"/>
                  </a:lnTo>
                  <a:lnTo>
                    <a:pt x="126" y="390"/>
                  </a:lnTo>
                  <a:lnTo>
                    <a:pt x="147" y="421"/>
                  </a:lnTo>
                  <a:lnTo>
                    <a:pt x="171" y="452"/>
                  </a:lnTo>
                  <a:lnTo>
                    <a:pt x="200" y="481"/>
                  </a:lnTo>
                  <a:lnTo>
                    <a:pt x="229" y="511"/>
                  </a:lnTo>
                  <a:lnTo>
                    <a:pt x="264" y="540"/>
                  </a:lnTo>
                  <a:lnTo>
                    <a:pt x="299" y="567"/>
                  </a:lnTo>
                  <a:lnTo>
                    <a:pt x="339" y="594"/>
                  </a:lnTo>
                  <a:lnTo>
                    <a:pt x="363" y="608"/>
                  </a:lnTo>
                  <a:lnTo>
                    <a:pt x="384" y="619"/>
                  </a:lnTo>
                  <a:lnTo>
                    <a:pt x="409" y="631"/>
                  </a:lnTo>
                  <a:lnTo>
                    <a:pt x="432" y="642"/>
                  </a:lnTo>
                  <a:lnTo>
                    <a:pt x="458" y="654"/>
                  </a:lnTo>
                  <a:lnTo>
                    <a:pt x="485" y="666"/>
                  </a:lnTo>
                  <a:lnTo>
                    <a:pt x="514" y="675"/>
                  </a:lnTo>
                  <a:lnTo>
                    <a:pt x="543" y="685"/>
                  </a:lnTo>
                  <a:lnTo>
                    <a:pt x="572" y="695"/>
                  </a:lnTo>
                  <a:lnTo>
                    <a:pt x="603" y="703"/>
                  </a:lnTo>
                  <a:lnTo>
                    <a:pt x="636" y="710"/>
                  </a:lnTo>
                  <a:lnTo>
                    <a:pt x="669" y="720"/>
                  </a:lnTo>
                  <a:lnTo>
                    <a:pt x="721" y="730"/>
                  </a:lnTo>
                  <a:lnTo>
                    <a:pt x="774" y="738"/>
                  </a:lnTo>
                  <a:lnTo>
                    <a:pt x="826" y="741"/>
                  </a:lnTo>
                  <a:lnTo>
                    <a:pt x="877" y="745"/>
                  </a:lnTo>
                  <a:lnTo>
                    <a:pt x="927" y="745"/>
                  </a:lnTo>
                  <a:lnTo>
                    <a:pt x="975" y="743"/>
                  </a:lnTo>
                  <a:lnTo>
                    <a:pt x="1024" y="739"/>
                  </a:lnTo>
                  <a:lnTo>
                    <a:pt x="1071" y="736"/>
                  </a:lnTo>
                  <a:lnTo>
                    <a:pt x="1115" y="728"/>
                  </a:lnTo>
                  <a:lnTo>
                    <a:pt x="1158" y="720"/>
                  </a:lnTo>
                  <a:lnTo>
                    <a:pt x="1200" y="712"/>
                  </a:lnTo>
                  <a:lnTo>
                    <a:pt x="1241" y="703"/>
                  </a:lnTo>
                  <a:lnTo>
                    <a:pt x="1278" y="691"/>
                  </a:lnTo>
                  <a:lnTo>
                    <a:pt x="1315" y="679"/>
                  </a:lnTo>
                  <a:lnTo>
                    <a:pt x="1348" y="670"/>
                  </a:lnTo>
                  <a:lnTo>
                    <a:pt x="1379" y="658"/>
                  </a:lnTo>
                  <a:lnTo>
                    <a:pt x="1394" y="652"/>
                  </a:lnTo>
                  <a:lnTo>
                    <a:pt x="1410" y="644"/>
                  </a:lnTo>
                  <a:lnTo>
                    <a:pt x="1425" y="637"/>
                  </a:lnTo>
                  <a:lnTo>
                    <a:pt x="1443" y="627"/>
                  </a:lnTo>
                  <a:lnTo>
                    <a:pt x="1478" y="606"/>
                  </a:lnTo>
                  <a:lnTo>
                    <a:pt x="1515" y="580"/>
                  </a:lnTo>
                  <a:lnTo>
                    <a:pt x="1555" y="553"/>
                  </a:lnTo>
                  <a:lnTo>
                    <a:pt x="1594" y="524"/>
                  </a:lnTo>
                  <a:lnTo>
                    <a:pt x="1633" y="493"/>
                  </a:lnTo>
                  <a:lnTo>
                    <a:pt x="1672" y="460"/>
                  </a:lnTo>
                  <a:lnTo>
                    <a:pt x="1711" y="429"/>
                  </a:lnTo>
                  <a:lnTo>
                    <a:pt x="1747" y="396"/>
                  </a:lnTo>
                  <a:lnTo>
                    <a:pt x="1780" y="363"/>
                  </a:lnTo>
                  <a:lnTo>
                    <a:pt x="1813" y="330"/>
                  </a:lnTo>
                  <a:lnTo>
                    <a:pt x="1842" y="301"/>
                  </a:lnTo>
                  <a:lnTo>
                    <a:pt x="1856" y="286"/>
                  </a:lnTo>
                  <a:lnTo>
                    <a:pt x="1868" y="272"/>
                  </a:lnTo>
                  <a:lnTo>
                    <a:pt x="1877" y="258"/>
                  </a:lnTo>
                  <a:lnTo>
                    <a:pt x="1887" y="247"/>
                  </a:lnTo>
                  <a:lnTo>
                    <a:pt x="1897" y="233"/>
                  </a:lnTo>
                  <a:lnTo>
                    <a:pt x="1904" y="22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 name="Freeform 369">
              <a:extLst>
                <a:ext uri="{FF2B5EF4-FFF2-40B4-BE49-F238E27FC236}">
                  <a16:creationId xmlns:a16="http://schemas.microsoft.com/office/drawing/2014/main" id="{9A1D6180-8D0D-4B9D-B029-87E3E467E708}"/>
                </a:ext>
              </a:extLst>
            </p:cNvPr>
            <p:cNvSpPr>
              <a:spLocks noChangeAspect="1"/>
            </p:cNvSpPr>
            <p:nvPr/>
          </p:nvSpPr>
          <p:spPr bwMode="auto">
            <a:xfrm>
              <a:off x="288" y="2682"/>
              <a:ext cx="239" cy="124"/>
            </a:xfrm>
            <a:custGeom>
              <a:avLst/>
              <a:gdLst>
                <a:gd name="T0" fmla="*/ 30 w 1912"/>
                <a:gd name="T1" fmla="*/ 4 h 994"/>
                <a:gd name="T2" fmla="*/ 29 w 1912"/>
                <a:gd name="T3" fmla="*/ 6 h 994"/>
                <a:gd name="T4" fmla="*/ 28 w 1912"/>
                <a:gd name="T5" fmla="*/ 9 h 994"/>
                <a:gd name="T6" fmla="*/ 26 w 1912"/>
                <a:gd name="T7" fmla="*/ 12 h 994"/>
                <a:gd name="T8" fmla="*/ 23 w 1912"/>
                <a:gd name="T9" fmla="*/ 14 h 994"/>
                <a:gd name="T10" fmla="*/ 18 w 1912"/>
                <a:gd name="T11" fmla="*/ 15 h 994"/>
                <a:gd name="T12" fmla="*/ 17 w 1912"/>
                <a:gd name="T13" fmla="*/ 15 h 994"/>
                <a:gd name="T14" fmla="*/ 15 w 1912"/>
                <a:gd name="T15" fmla="*/ 15 h 994"/>
                <a:gd name="T16" fmla="*/ 12 w 1912"/>
                <a:gd name="T17" fmla="*/ 15 h 994"/>
                <a:gd name="T18" fmla="*/ 9 w 1912"/>
                <a:gd name="T19" fmla="*/ 14 h 994"/>
                <a:gd name="T20" fmla="*/ 5 w 1912"/>
                <a:gd name="T21" fmla="*/ 13 h 994"/>
                <a:gd name="T22" fmla="*/ 3 w 1912"/>
                <a:gd name="T23" fmla="*/ 11 h 994"/>
                <a:gd name="T24" fmla="*/ 1 w 1912"/>
                <a:gd name="T25" fmla="*/ 9 h 994"/>
                <a:gd name="T26" fmla="*/ 0 w 1912"/>
                <a:gd name="T27" fmla="*/ 6 h 994"/>
                <a:gd name="T28" fmla="*/ 0 w 1912"/>
                <a:gd name="T29" fmla="*/ 3 h 994"/>
                <a:gd name="T30" fmla="*/ 0 w 1912"/>
                <a:gd name="T31" fmla="*/ 1 h 994"/>
                <a:gd name="T32" fmla="*/ 1 w 1912"/>
                <a:gd name="T33" fmla="*/ 0 h 994"/>
                <a:gd name="T34" fmla="*/ 1 w 1912"/>
                <a:gd name="T35" fmla="*/ 0 h 994"/>
                <a:gd name="T36" fmla="*/ 0 w 1912"/>
                <a:gd name="T37" fmla="*/ 1 h 994"/>
                <a:gd name="T38" fmla="*/ 1 w 1912"/>
                <a:gd name="T39" fmla="*/ 4 h 994"/>
                <a:gd name="T40" fmla="*/ 2 w 1912"/>
                <a:gd name="T41" fmla="*/ 7 h 994"/>
                <a:gd name="T42" fmla="*/ 5 w 1912"/>
                <a:gd name="T43" fmla="*/ 9 h 994"/>
                <a:gd name="T44" fmla="*/ 8 w 1912"/>
                <a:gd name="T45" fmla="*/ 10 h 994"/>
                <a:gd name="T46" fmla="*/ 11 w 1912"/>
                <a:gd name="T47" fmla="*/ 11 h 994"/>
                <a:gd name="T48" fmla="*/ 15 w 1912"/>
                <a:gd name="T49" fmla="*/ 12 h 994"/>
                <a:gd name="T50" fmla="*/ 20 w 1912"/>
                <a:gd name="T51" fmla="*/ 11 h 994"/>
                <a:gd name="T52" fmla="*/ 23 w 1912"/>
                <a:gd name="T53" fmla="*/ 10 h 994"/>
                <a:gd name="T54" fmla="*/ 26 w 1912"/>
                <a:gd name="T55" fmla="*/ 7 h 994"/>
                <a:gd name="T56" fmla="*/ 29 w 1912"/>
                <a:gd name="T57" fmla="*/ 4 h 994"/>
                <a:gd name="T58" fmla="*/ 30 w 1912"/>
                <a:gd name="T59" fmla="*/ 4 h 994"/>
                <a:gd name="T60" fmla="*/ 28 w 1912"/>
                <a:gd name="T61" fmla="*/ 5 h 994"/>
                <a:gd name="T62" fmla="*/ 25 w 1912"/>
                <a:gd name="T63" fmla="*/ 8 h 994"/>
                <a:gd name="T64" fmla="*/ 22 w 1912"/>
                <a:gd name="T65" fmla="*/ 10 h 994"/>
                <a:gd name="T66" fmla="*/ 19 w 1912"/>
                <a:gd name="T67" fmla="*/ 11 h 994"/>
                <a:gd name="T68" fmla="*/ 14 w 1912"/>
                <a:gd name="T69" fmla="*/ 11 h 994"/>
                <a:gd name="T70" fmla="*/ 10 w 1912"/>
                <a:gd name="T71" fmla="*/ 11 h 994"/>
                <a:gd name="T72" fmla="*/ 7 w 1912"/>
                <a:gd name="T73" fmla="*/ 10 h 994"/>
                <a:gd name="T74" fmla="*/ 4 w 1912"/>
                <a:gd name="T75" fmla="*/ 8 h 994"/>
                <a:gd name="T76" fmla="*/ 2 w 1912"/>
                <a:gd name="T77" fmla="*/ 6 h 994"/>
                <a:gd name="T78" fmla="*/ 1 w 1912"/>
                <a:gd name="T79" fmla="*/ 3 h 994"/>
                <a:gd name="T80" fmla="*/ 1 w 1912"/>
                <a:gd name="T81" fmla="*/ 1 h 994"/>
                <a:gd name="T82" fmla="*/ 1 w 1912"/>
                <a:gd name="T83" fmla="*/ 0 h 994"/>
                <a:gd name="T84" fmla="*/ 0 w 1912"/>
                <a:gd name="T85" fmla="*/ 0 h 994"/>
                <a:gd name="T86" fmla="*/ 0 w 1912"/>
                <a:gd name="T87" fmla="*/ 2 h 994"/>
                <a:gd name="T88" fmla="*/ 0 w 1912"/>
                <a:gd name="T89" fmla="*/ 4 h 994"/>
                <a:gd name="T90" fmla="*/ 0 w 1912"/>
                <a:gd name="T91" fmla="*/ 7 h 994"/>
                <a:gd name="T92" fmla="*/ 2 w 1912"/>
                <a:gd name="T93" fmla="*/ 10 h 994"/>
                <a:gd name="T94" fmla="*/ 3 w 1912"/>
                <a:gd name="T95" fmla="*/ 12 h 994"/>
                <a:gd name="T96" fmla="*/ 6 w 1912"/>
                <a:gd name="T97" fmla="*/ 14 h 994"/>
                <a:gd name="T98" fmla="*/ 9 w 1912"/>
                <a:gd name="T99" fmla="*/ 15 h 994"/>
                <a:gd name="T100" fmla="*/ 13 w 1912"/>
                <a:gd name="T101" fmla="*/ 15 h 994"/>
                <a:gd name="T102" fmla="*/ 16 w 1912"/>
                <a:gd name="T103" fmla="*/ 15 h 994"/>
                <a:gd name="T104" fmla="*/ 17 w 1912"/>
                <a:gd name="T105" fmla="*/ 15 h 994"/>
                <a:gd name="T106" fmla="*/ 19 w 1912"/>
                <a:gd name="T107" fmla="*/ 15 h 994"/>
                <a:gd name="T108" fmla="*/ 23 w 1912"/>
                <a:gd name="T109" fmla="*/ 14 h 994"/>
                <a:gd name="T110" fmla="*/ 27 w 1912"/>
                <a:gd name="T111" fmla="*/ 12 h 994"/>
                <a:gd name="T112" fmla="*/ 28 w 1912"/>
                <a:gd name="T113" fmla="*/ 10 h 994"/>
                <a:gd name="T114" fmla="*/ 30 w 1912"/>
                <a:gd name="T115" fmla="*/ 5 h 994"/>
                <a:gd name="T116" fmla="*/ 30 w 1912"/>
                <a:gd name="T117" fmla="*/ 4 h 9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2"/>
                <a:gd name="T178" fmla="*/ 0 h 994"/>
                <a:gd name="T179" fmla="*/ 1912 w 1912"/>
                <a:gd name="T180" fmla="*/ 994 h 9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2" h="994">
                  <a:moveTo>
                    <a:pt x="1912" y="227"/>
                  </a:moveTo>
                  <a:lnTo>
                    <a:pt x="1903" y="225"/>
                  </a:lnTo>
                  <a:lnTo>
                    <a:pt x="1903" y="229"/>
                  </a:lnTo>
                  <a:lnTo>
                    <a:pt x="1903" y="233"/>
                  </a:lnTo>
                  <a:lnTo>
                    <a:pt x="1901" y="241"/>
                  </a:lnTo>
                  <a:lnTo>
                    <a:pt x="1901" y="249"/>
                  </a:lnTo>
                  <a:lnTo>
                    <a:pt x="1899" y="258"/>
                  </a:lnTo>
                  <a:lnTo>
                    <a:pt x="1899" y="272"/>
                  </a:lnTo>
                  <a:lnTo>
                    <a:pt x="1897" y="286"/>
                  </a:lnTo>
                  <a:lnTo>
                    <a:pt x="1893" y="299"/>
                  </a:lnTo>
                  <a:lnTo>
                    <a:pt x="1891" y="317"/>
                  </a:lnTo>
                  <a:lnTo>
                    <a:pt x="1887" y="332"/>
                  </a:lnTo>
                  <a:lnTo>
                    <a:pt x="1885" y="352"/>
                  </a:lnTo>
                  <a:lnTo>
                    <a:pt x="1885" y="350"/>
                  </a:lnTo>
                  <a:lnTo>
                    <a:pt x="1875" y="390"/>
                  </a:lnTo>
                  <a:lnTo>
                    <a:pt x="1864" y="433"/>
                  </a:lnTo>
                  <a:lnTo>
                    <a:pt x="1848" y="476"/>
                  </a:lnTo>
                  <a:lnTo>
                    <a:pt x="1831" y="520"/>
                  </a:lnTo>
                  <a:lnTo>
                    <a:pt x="1833" y="520"/>
                  </a:lnTo>
                  <a:lnTo>
                    <a:pt x="1811" y="567"/>
                  </a:lnTo>
                  <a:lnTo>
                    <a:pt x="1786" y="612"/>
                  </a:lnTo>
                  <a:lnTo>
                    <a:pt x="1773" y="633"/>
                  </a:lnTo>
                  <a:lnTo>
                    <a:pt x="1742" y="676"/>
                  </a:lnTo>
                  <a:lnTo>
                    <a:pt x="1744" y="676"/>
                  </a:lnTo>
                  <a:lnTo>
                    <a:pt x="1726" y="697"/>
                  </a:lnTo>
                  <a:lnTo>
                    <a:pt x="1709" y="716"/>
                  </a:lnTo>
                  <a:lnTo>
                    <a:pt x="1689" y="736"/>
                  </a:lnTo>
                  <a:lnTo>
                    <a:pt x="1668" y="755"/>
                  </a:lnTo>
                  <a:lnTo>
                    <a:pt x="1668" y="753"/>
                  </a:lnTo>
                  <a:lnTo>
                    <a:pt x="1647" y="771"/>
                  </a:lnTo>
                  <a:lnTo>
                    <a:pt x="1600" y="802"/>
                  </a:lnTo>
                  <a:lnTo>
                    <a:pt x="1552" y="831"/>
                  </a:lnTo>
                  <a:lnTo>
                    <a:pt x="1554" y="831"/>
                  </a:lnTo>
                  <a:lnTo>
                    <a:pt x="1503" y="856"/>
                  </a:lnTo>
                  <a:lnTo>
                    <a:pt x="1453" y="879"/>
                  </a:lnTo>
                  <a:lnTo>
                    <a:pt x="1453" y="877"/>
                  </a:lnTo>
                  <a:lnTo>
                    <a:pt x="1402" y="899"/>
                  </a:lnTo>
                  <a:lnTo>
                    <a:pt x="1352" y="916"/>
                  </a:lnTo>
                  <a:lnTo>
                    <a:pt x="1303" y="930"/>
                  </a:lnTo>
                  <a:lnTo>
                    <a:pt x="1257" y="943"/>
                  </a:lnTo>
                  <a:lnTo>
                    <a:pt x="1210" y="953"/>
                  </a:lnTo>
                  <a:lnTo>
                    <a:pt x="1168" y="963"/>
                  </a:lnTo>
                  <a:lnTo>
                    <a:pt x="1148" y="967"/>
                  </a:lnTo>
                  <a:lnTo>
                    <a:pt x="1129" y="968"/>
                  </a:lnTo>
                  <a:lnTo>
                    <a:pt x="1111" y="972"/>
                  </a:lnTo>
                  <a:lnTo>
                    <a:pt x="1096" y="974"/>
                  </a:lnTo>
                  <a:lnTo>
                    <a:pt x="1080" y="978"/>
                  </a:lnTo>
                  <a:lnTo>
                    <a:pt x="1065" y="978"/>
                  </a:lnTo>
                  <a:lnTo>
                    <a:pt x="1051" y="980"/>
                  </a:lnTo>
                  <a:lnTo>
                    <a:pt x="1053" y="980"/>
                  </a:lnTo>
                  <a:lnTo>
                    <a:pt x="1042" y="980"/>
                  </a:lnTo>
                  <a:lnTo>
                    <a:pt x="1030" y="982"/>
                  </a:lnTo>
                  <a:lnTo>
                    <a:pt x="1032" y="982"/>
                  </a:lnTo>
                  <a:lnTo>
                    <a:pt x="1022" y="982"/>
                  </a:lnTo>
                  <a:lnTo>
                    <a:pt x="1014" y="984"/>
                  </a:lnTo>
                  <a:lnTo>
                    <a:pt x="1016" y="984"/>
                  </a:lnTo>
                  <a:lnTo>
                    <a:pt x="968" y="984"/>
                  </a:lnTo>
                  <a:lnTo>
                    <a:pt x="948" y="982"/>
                  </a:lnTo>
                  <a:lnTo>
                    <a:pt x="929" y="982"/>
                  </a:lnTo>
                  <a:lnTo>
                    <a:pt x="906" y="980"/>
                  </a:lnTo>
                  <a:lnTo>
                    <a:pt x="881" y="980"/>
                  </a:lnTo>
                  <a:lnTo>
                    <a:pt x="853" y="978"/>
                  </a:lnTo>
                  <a:lnTo>
                    <a:pt x="824" y="974"/>
                  </a:lnTo>
                  <a:lnTo>
                    <a:pt x="793" y="972"/>
                  </a:lnTo>
                  <a:lnTo>
                    <a:pt x="762" y="968"/>
                  </a:lnTo>
                  <a:lnTo>
                    <a:pt x="729" y="965"/>
                  </a:lnTo>
                  <a:lnTo>
                    <a:pt x="694" y="959"/>
                  </a:lnTo>
                  <a:lnTo>
                    <a:pt x="660" y="953"/>
                  </a:lnTo>
                  <a:lnTo>
                    <a:pt x="623" y="947"/>
                  </a:lnTo>
                  <a:lnTo>
                    <a:pt x="588" y="939"/>
                  </a:lnTo>
                  <a:lnTo>
                    <a:pt x="553" y="930"/>
                  </a:lnTo>
                  <a:lnTo>
                    <a:pt x="516" y="920"/>
                  </a:lnTo>
                  <a:lnTo>
                    <a:pt x="479" y="908"/>
                  </a:lnTo>
                  <a:lnTo>
                    <a:pt x="444" y="897"/>
                  </a:lnTo>
                  <a:lnTo>
                    <a:pt x="407" y="883"/>
                  </a:lnTo>
                  <a:lnTo>
                    <a:pt x="374" y="870"/>
                  </a:lnTo>
                  <a:lnTo>
                    <a:pt x="340" y="852"/>
                  </a:lnTo>
                  <a:lnTo>
                    <a:pt x="307" y="835"/>
                  </a:lnTo>
                  <a:lnTo>
                    <a:pt x="276" y="815"/>
                  </a:lnTo>
                  <a:lnTo>
                    <a:pt x="246" y="794"/>
                  </a:lnTo>
                  <a:lnTo>
                    <a:pt x="246" y="796"/>
                  </a:lnTo>
                  <a:lnTo>
                    <a:pt x="217" y="773"/>
                  </a:lnTo>
                  <a:lnTo>
                    <a:pt x="192" y="749"/>
                  </a:lnTo>
                  <a:lnTo>
                    <a:pt x="169" y="722"/>
                  </a:lnTo>
                  <a:lnTo>
                    <a:pt x="169" y="724"/>
                  </a:lnTo>
                  <a:lnTo>
                    <a:pt x="146" y="695"/>
                  </a:lnTo>
                  <a:lnTo>
                    <a:pt x="148" y="695"/>
                  </a:lnTo>
                  <a:lnTo>
                    <a:pt x="126" y="666"/>
                  </a:lnTo>
                  <a:lnTo>
                    <a:pt x="109" y="635"/>
                  </a:lnTo>
                  <a:lnTo>
                    <a:pt x="93" y="604"/>
                  </a:lnTo>
                  <a:lnTo>
                    <a:pt x="80" y="575"/>
                  </a:lnTo>
                  <a:lnTo>
                    <a:pt x="68" y="544"/>
                  </a:lnTo>
                  <a:lnTo>
                    <a:pt x="56" y="515"/>
                  </a:lnTo>
                  <a:lnTo>
                    <a:pt x="47" y="483"/>
                  </a:lnTo>
                  <a:lnTo>
                    <a:pt x="39" y="454"/>
                  </a:lnTo>
                  <a:lnTo>
                    <a:pt x="31" y="423"/>
                  </a:lnTo>
                  <a:lnTo>
                    <a:pt x="31" y="425"/>
                  </a:lnTo>
                  <a:lnTo>
                    <a:pt x="25" y="396"/>
                  </a:lnTo>
                  <a:lnTo>
                    <a:pt x="21" y="367"/>
                  </a:lnTo>
                  <a:lnTo>
                    <a:pt x="18" y="340"/>
                  </a:lnTo>
                  <a:lnTo>
                    <a:pt x="14" y="313"/>
                  </a:lnTo>
                  <a:lnTo>
                    <a:pt x="12" y="286"/>
                  </a:lnTo>
                  <a:lnTo>
                    <a:pt x="12" y="288"/>
                  </a:lnTo>
                  <a:lnTo>
                    <a:pt x="12" y="262"/>
                  </a:lnTo>
                  <a:lnTo>
                    <a:pt x="10" y="237"/>
                  </a:lnTo>
                  <a:lnTo>
                    <a:pt x="12" y="212"/>
                  </a:lnTo>
                  <a:lnTo>
                    <a:pt x="12" y="189"/>
                  </a:lnTo>
                  <a:lnTo>
                    <a:pt x="12" y="167"/>
                  </a:lnTo>
                  <a:lnTo>
                    <a:pt x="14" y="148"/>
                  </a:lnTo>
                  <a:lnTo>
                    <a:pt x="16" y="128"/>
                  </a:lnTo>
                  <a:lnTo>
                    <a:pt x="18" y="109"/>
                  </a:lnTo>
                  <a:lnTo>
                    <a:pt x="20" y="92"/>
                  </a:lnTo>
                  <a:lnTo>
                    <a:pt x="23" y="76"/>
                  </a:lnTo>
                  <a:lnTo>
                    <a:pt x="25" y="61"/>
                  </a:lnTo>
                  <a:lnTo>
                    <a:pt x="25" y="63"/>
                  </a:lnTo>
                  <a:lnTo>
                    <a:pt x="29" y="49"/>
                  </a:lnTo>
                  <a:lnTo>
                    <a:pt x="31" y="37"/>
                  </a:lnTo>
                  <a:lnTo>
                    <a:pt x="33" y="28"/>
                  </a:lnTo>
                  <a:lnTo>
                    <a:pt x="35" y="20"/>
                  </a:lnTo>
                  <a:lnTo>
                    <a:pt x="37" y="12"/>
                  </a:lnTo>
                  <a:lnTo>
                    <a:pt x="39" y="6"/>
                  </a:lnTo>
                  <a:lnTo>
                    <a:pt x="37" y="8"/>
                  </a:lnTo>
                  <a:lnTo>
                    <a:pt x="39" y="4"/>
                  </a:lnTo>
                  <a:lnTo>
                    <a:pt x="39" y="2"/>
                  </a:lnTo>
                  <a:lnTo>
                    <a:pt x="29" y="2"/>
                  </a:lnTo>
                  <a:lnTo>
                    <a:pt x="29" y="4"/>
                  </a:lnTo>
                  <a:lnTo>
                    <a:pt x="29" y="8"/>
                  </a:lnTo>
                  <a:lnTo>
                    <a:pt x="27" y="16"/>
                  </a:lnTo>
                  <a:lnTo>
                    <a:pt x="27" y="26"/>
                  </a:lnTo>
                  <a:lnTo>
                    <a:pt x="27" y="28"/>
                  </a:lnTo>
                  <a:lnTo>
                    <a:pt x="25" y="39"/>
                  </a:lnTo>
                  <a:lnTo>
                    <a:pt x="25" y="55"/>
                  </a:lnTo>
                  <a:lnTo>
                    <a:pt x="25" y="72"/>
                  </a:lnTo>
                  <a:lnTo>
                    <a:pt x="27" y="92"/>
                  </a:lnTo>
                  <a:lnTo>
                    <a:pt x="29" y="113"/>
                  </a:lnTo>
                  <a:lnTo>
                    <a:pt x="29" y="115"/>
                  </a:lnTo>
                  <a:lnTo>
                    <a:pt x="31" y="138"/>
                  </a:lnTo>
                  <a:lnTo>
                    <a:pt x="35" y="161"/>
                  </a:lnTo>
                  <a:lnTo>
                    <a:pt x="39" y="189"/>
                  </a:lnTo>
                  <a:lnTo>
                    <a:pt x="47" y="216"/>
                  </a:lnTo>
                  <a:lnTo>
                    <a:pt x="54" y="245"/>
                  </a:lnTo>
                  <a:lnTo>
                    <a:pt x="64" y="274"/>
                  </a:lnTo>
                  <a:lnTo>
                    <a:pt x="76" y="305"/>
                  </a:lnTo>
                  <a:lnTo>
                    <a:pt x="89" y="334"/>
                  </a:lnTo>
                  <a:lnTo>
                    <a:pt x="107" y="365"/>
                  </a:lnTo>
                  <a:lnTo>
                    <a:pt x="126" y="396"/>
                  </a:lnTo>
                  <a:lnTo>
                    <a:pt x="148" y="427"/>
                  </a:lnTo>
                  <a:lnTo>
                    <a:pt x="173" y="456"/>
                  </a:lnTo>
                  <a:lnTo>
                    <a:pt x="173" y="458"/>
                  </a:lnTo>
                  <a:lnTo>
                    <a:pt x="200" y="487"/>
                  </a:lnTo>
                  <a:lnTo>
                    <a:pt x="229" y="516"/>
                  </a:lnTo>
                  <a:lnTo>
                    <a:pt x="264" y="546"/>
                  </a:lnTo>
                  <a:lnTo>
                    <a:pt x="301" y="573"/>
                  </a:lnTo>
                  <a:lnTo>
                    <a:pt x="341" y="600"/>
                  </a:lnTo>
                  <a:lnTo>
                    <a:pt x="363" y="613"/>
                  </a:lnTo>
                  <a:lnTo>
                    <a:pt x="365" y="613"/>
                  </a:lnTo>
                  <a:lnTo>
                    <a:pt x="386" y="625"/>
                  </a:lnTo>
                  <a:lnTo>
                    <a:pt x="409" y="637"/>
                  </a:lnTo>
                  <a:lnTo>
                    <a:pt x="435" y="648"/>
                  </a:lnTo>
                  <a:lnTo>
                    <a:pt x="460" y="660"/>
                  </a:lnTo>
                  <a:lnTo>
                    <a:pt x="487" y="672"/>
                  </a:lnTo>
                  <a:lnTo>
                    <a:pt x="489" y="672"/>
                  </a:lnTo>
                  <a:lnTo>
                    <a:pt x="516" y="681"/>
                  </a:lnTo>
                  <a:lnTo>
                    <a:pt x="545" y="691"/>
                  </a:lnTo>
                  <a:lnTo>
                    <a:pt x="574" y="701"/>
                  </a:lnTo>
                  <a:lnTo>
                    <a:pt x="605" y="710"/>
                  </a:lnTo>
                  <a:lnTo>
                    <a:pt x="638" y="718"/>
                  </a:lnTo>
                  <a:lnTo>
                    <a:pt x="671" y="726"/>
                  </a:lnTo>
                  <a:lnTo>
                    <a:pt x="673" y="726"/>
                  </a:lnTo>
                  <a:lnTo>
                    <a:pt x="725" y="738"/>
                  </a:lnTo>
                  <a:lnTo>
                    <a:pt x="778" y="743"/>
                  </a:lnTo>
                  <a:lnTo>
                    <a:pt x="828" y="749"/>
                  </a:lnTo>
                  <a:lnTo>
                    <a:pt x="830" y="749"/>
                  </a:lnTo>
                  <a:lnTo>
                    <a:pt x="881" y="751"/>
                  </a:lnTo>
                  <a:lnTo>
                    <a:pt x="931" y="751"/>
                  </a:lnTo>
                  <a:lnTo>
                    <a:pt x="979" y="751"/>
                  </a:lnTo>
                  <a:lnTo>
                    <a:pt x="1028" y="747"/>
                  </a:lnTo>
                  <a:lnTo>
                    <a:pt x="1075" y="741"/>
                  </a:lnTo>
                  <a:lnTo>
                    <a:pt x="1119" y="736"/>
                  </a:lnTo>
                  <a:lnTo>
                    <a:pt x="1164" y="728"/>
                  </a:lnTo>
                  <a:lnTo>
                    <a:pt x="1204" y="718"/>
                  </a:lnTo>
                  <a:lnTo>
                    <a:pt x="1206" y="718"/>
                  </a:lnTo>
                  <a:lnTo>
                    <a:pt x="1245" y="709"/>
                  </a:lnTo>
                  <a:lnTo>
                    <a:pt x="1284" y="699"/>
                  </a:lnTo>
                  <a:lnTo>
                    <a:pt x="1321" y="687"/>
                  </a:lnTo>
                  <a:lnTo>
                    <a:pt x="1354" y="676"/>
                  </a:lnTo>
                  <a:lnTo>
                    <a:pt x="1385" y="664"/>
                  </a:lnTo>
                  <a:lnTo>
                    <a:pt x="1400" y="658"/>
                  </a:lnTo>
                  <a:lnTo>
                    <a:pt x="1416" y="650"/>
                  </a:lnTo>
                  <a:lnTo>
                    <a:pt x="1431" y="643"/>
                  </a:lnTo>
                  <a:lnTo>
                    <a:pt x="1449" y="633"/>
                  </a:lnTo>
                  <a:lnTo>
                    <a:pt x="1486" y="612"/>
                  </a:lnTo>
                  <a:lnTo>
                    <a:pt x="1523" y="588"/>
                  </a:lnTo>
                  <a:lnTo>
                    <a:pt x="1561" y="561"/>
                  </a:lnTo>
                  <a:lnTo>
                    <a:pt x="1600" y="530"/>
                  </a:lnTo>
                  <a:lnTo>
                    <a:pt x="1641" y="499"/>
                  </a:lnTo>
                  <a:lnTo>
                    <a:pt x="1680" y="466"/>
                  </a:lnTo>
                  <a:lnTo>
                    <a:pt x="1718" y="435"/>
                  </a:lnTo>
                  <a:lnTo>
                    <a:pt x="1753" y="402"/>
                  </a:lnTo>
                  <a:lnTo>
                    <a:pt x="1788" y="369"/>
                  </a:lnTo>
                  <a:lnTo>
                    <a:pt x="1821" y="336"/>
                  </a:lnTo>
                  <a:lnTo>
                    <a:pt x="1850" y="307"/>
                  </a:lnTo>
                  <a:lnTo>
                    <a:pt x="1864" y="291"/>
                  </a:lnTo>
                  <a:lnTo>
                    <a:pt x="1875" y="278"/>
                  </a:lnTo>
                  <a:lnTo>
                    <a:pt x="1885" y="264"/>
                  </a:lnTo>
                  <a:lnTo>
                    <a:pt x="1887" y="264"/>
                  </a:lnTo>
                  <a:lnTo>
                    <a:pt x="1897" y="251"/>
                  </a:lnTo>
                  <a:lnTo>
                    <a:pt x="1905" y="239"/>
                  </a:lnTo>
                  <a:lnTo>
                    <a:pt x="1912" y="227"/>
                  </a:lnTo>
                  <a:lnTo>
                    <a:pt x="1912" y="208"/>
                  </a:lnTo>
                  <a:lnTo>
                    <a:pt x="1897" y="233"/>
                  </a:lnTo>
                  <a:lnTo>
                    <a:pt x="1887" y="245"/>
                  </a:lnTo>
                  <a:lnTo>
                    <a:pt x="1877" y="258"/>
                  </a:lnTo>
                  <a:lnTo>
                    <a:pt x="1868" y="272"/>
                  </a:lnTo>
                  <a:lnTo>
                    <a:pt x="1868" y="270"/>
                  </a:lnTo>
                  <a:lnTo>
                    <a:pt x="1856" y="284"/>
                  </a:lnTo>
                  <a:lnTo>
                    <a:pt x="1843" y="299"/>
                  </a:lnTo>
                  <a:lnTo>
                    <a:pt x="1813" y="328"/>
                  </a:lnTo>
                  <a:lnTo>
                    <a:pt x="1780" y="361"/>
                  </a:lnTo>
                  <a:lnTo>
                    <a:pt x="1747" y="394"/>
                  </a:lnTo>
                  <a:lnTo>
                    <a:pt x="1711" y="427"/>
                  </a:lnTo>
                  <a:lnTo>
                    <a:pt x="1672" y="460"/>
                  </a:lnTo>
                  <a:lnTo>
                    <a:pt x="1674" y="460"/>
                  </a:lnTo>
                  <a:lnTo>
                    <a:pt x="1635" y="491"/>
                  </a:lnTo>
                  <a:lnTo>
                    <a:pt x="1594" y="522"/>
                  </a:lnTo>
                  <a:lnTo>
                    <a:pt x="1555" y="551"/>
                  </a:lnTo>
                  <a:lnTo>
                    <a:pt x="1517" y="579"/>
                  </a:lnTo>
                  <a:lnTo>
                    <a:pt x="1480" y="604"/>
                  </a:lnTo>
                  <a:lnTo>
                    <a:pt x="1443" y="625"/>
                  </a:lnTo>
                  <a:lnTo>
                    <a:pt x="1445" y="625"/>
                  </a:lnTo>
                  <a:lnTo>
                    <a:pt x="1427" y="633"/>
                  </a:lnTo>
                  <a:lnTo>
                    <a:pt x="1412" y="643"/>
                  </a:lnTo>
                  <a:lnTo>
                    <a:pt x="1396" y="648"/>
                  </a:lnTo>
                  <a:lnTo>
                    <a:pt x="1381" y="654"/>
                  </a:lnTo>
                  <a:lnTo>
                    <a:pt x="1352" y="666"/>
                  </a:lnTo>
                  <a:lnTo>
                    <a:pt x="1317" y="677"/>
                  </a:lnTo>
                  <a:lnTo>
                    <a:pt x="1282" y="689"/>
                  </a:lnTo>
                  <a:lnTo>
                    <a:pt x="1243" y="699"/>
                  </a:lnTo>
                  <a:lnTo>
                    <a:pt x="1203" y="709"/>
                  </a:lnTo>
                  <a:lnTo>
                    <a:pt x="1204" y="709"/>
                  </a:lnTo>
                  <a:lnTo>
                    <a:pt x="1162" y="718"/>
                  </a:lnTo>
                  <a:lnTo>
                    <a:pt x="1117" y="726"/>
                  </a:lnTo>
                  <a:lnTo>
                    <a:pt x="1073" y="732"/>
                  </a:lnTo>
                  <a:lnTo>
                    <a:pt x="1026" y="738"/>
                  </a:lnTo>
                  <a:lnTo>
                    <a:pt x="979" y="740"/>
                  </a:lnTo>
                  <a:lnTo>
                    <a:pt x="931" y="741"/>
                  </a:lnTo>
                  <a:lnTo>
                    <a:pt x="881" y="741"/>
                  </a:lnTo>
                  <a:lnTo>
                    <a:pt x="830" y="740"/>
                  </a:lnTo>
                  <a:lnTo>
                    <a:pt x="778" y="734"/>
                  </a:lnTo>
                  <a:lnTo>
                    <a:pt x="727" y="726"/>
                  </a:lnTo>
                  <a:lnTo>
                    <a:pt x="675" y="716"/>
                  </a:lnTo>
                  <a:lnTo>
                    <a:pt x="642" y="709"/>
                  </a:lnTo>
                  <a:lnTo>
                    <a:pt x="609" y="701"/>
                  </a:lnTo>
                  <a:lnTo>
                    <a:pt x="578" y="691"/>
                  </a:lnTo>
                  <a:lnTo>
                    <a:pt x="547" y="681"/>
                  </a:lnTo>
                  <a:lnTo>
                    <a:pt x="520" y="672"/>
                  </a:lnTo>
                  <a:lnTo>
                    <a:pt x="491" y="662"/>
                  </a:lnTo>
                  <a:lnTo>
                    <a:pt x="493" y="662"/>
                  </a:lnTo>
                  <a:lnTo>
                    <a:pt x="466" y="652"/>
                  </a:lnTo>
                  <a:lnTo>
                    <a:pt x="438" y="641"/>
                  </a:lnTo>
                  <a:lnTo>
                    <a:pt x="415" y="629"/>
                  </a:lnTo>
                  <a:lnTo>
                    <a:pt x="392" y="615"/>
                  </a:lnTo>
                  <a:lnTo>
                    <a:pt x="369" y="604"/>
                  </a:lnTo>
                  <a:lnTo>
                    <a:pt x="347" y="590"/>
                  </a:lnTo>
                  <a:lnTo>
                    <a:pt x="307" y="565"/>
                  </a:lnTo>
                  <a:lnTo>
                    <a:pt x="270" y="538"/>
                  </a:lnTo>
                  <a:lnTo>
                    <a:pt x="237" y="509"/>
                  </a:lnTo>
                  <a:lnTo>
                    <a:pt x="206" y="480"/>
                  </a:lnTo>
                  <a:lnTo>
                    <a:pt x="179" y="451"/>
                  </a:lnTo>
                  <a:lnTo>
                    <a:pt x="155" y="421"/>
                  </a:lnTo>
                  <a:lnTo>
                    <a:pt x="134" y="390"/>
                  </a:lnTo>
                  <a:lnTo>
                    <a:pt x="115" y="359"/>
                  </a:lnTo>
                  <a:lnTo>
                    <a:pt x="115" y="361"/>
                  </a:lnTo>
                  <a:lnTo>
                    <a:pt x="99" y="330"/>
                  </a:lnTo>
                  <a:lnTo>
                    <a:pt x="85" y="299"/>
                  </a:lnTo>
                  <a:lnTo>
                    <a:pt x="74" y="270"/>
                  </a:lnTo>
                  <a:lnTo>
                    <a:pt x="74" y="272"/>
                  </a:lnTo>
                  <a:lnTo>
                    <a:pt x="64" y="241"/>
                  </a:lnTo>
                  <a:lnTo>
                    <a:pt x="56" y="214"/>
                  </a:lnTo>
                  <a:lnTo>
                    <a:pt x="51" y="187"/>
                  </a:lnTo>
                  <a:lnTo>
                    <a:pt x="45" y="161"/>
                  </a:lnTo>
                  <a:lnTo>
                    <a:pt x="41" y="136"/>
                  </a:lnTo>
                  <a:lnTo>
                    <a:pt x="39" y="113"/>
                  </a:lnTo>
                  <a:lnTo>
                    <a:pt x="37" y="92"/>
                  </a:lnTo>
                  <a:lnTo>
                    <a:pt x="37" y="72"/>
                  </a:lnTo>
                  <a:lnTo>
                    <a:pt x="35" y="55"/>
                  </a:lnTo>
                  <a:lnTo>
                    <a:pt x="37" y="39"/>
                  </a:lnTo>
                  <a:lnTo>
                    <a:pt x="37" y="28"/>
                  </a:lnTo>
                  <a:lnTo>
                    <a:pt x="39" y="18"/>
                  </a:lnTo>
                  <a:lnTo>
                    <a:pt x="39" y="10"/>
                  </a:lnTo>
                  <a:lnTo>
                    <a:pt x="39" y="4"/>
                  </a:lnTo>
                  <a:lnTo>
                    <a:pt x="39" y="2"/>
                  </a:lnTo>
                  <a:lnTo>
                    <a:pt x="29" y="2"/>
                  </a:lnTo>
                  <a:lnTo>
                    <a:pt x="29" y="4"/>
                  </a:lnTo>
                  <a:lnTo>
                    <a:pt x="29" y="0"/>
                  </a:lnTo>
                  <a:lnTo>
                    <a:pt x="27" y="4"/>
                  </a:lnTo>
                  <a:lnTo>
                    <a:pt x="27" y="10"/>
                  </a:lnTo>
                  <a:lnTo>
                    <a:pt x="25" y="16"/>
                  </a:lnTo>
                  <a:lnTo>
                    <a:pt x="23" y="26"/>
                  </a:lnTo>
                  <a:lnTo>
                    <a:pt x="20" y="33"/>
                  </a:lnTo>
                  <a:lnTo>
                    <a:pt x="20" y="35"/>
                  </a:lnTo>
                  <a:lnTo>
                    <a:pt x="18" y="47"/>
                  </a:lnTo>
                  <a:lnTo>
                    <a:pt x="16" y="59"/>
                  </a:lnTo>
                  <a:lnTo>
                    <a:pt x="16" y="61"/>
                  </a:lnTo>
                  <a:lnTo>
                    <a:pt x="14" y="74"/>
                  </a:lnTo>
                  <a:lnTo>
                    <a:pt x="10" y="90"/>
                  </a:lnTo>
                  <a:lnTo>
                    <a:pt x="8" y="107"/>
                  </a:lnTo>
                  <a:lnTo>
                    <a:pt x="6" y="127"/>
                  </a:lnTo>
                  <a:lnTo>
                    <a:pt x="4" y="146"/>
                  </a:lnTo>
                  <a:lnTo>
                    <a:pt x="2" y="167"/>
                  </a:lnTo>
                  <a:lnTo>
                    <a:pt x="2" y="189"/>
                  </a:lnTo>
                  <a:lnTo>
                    <a:pt x="0" y="212"/>
                  </a:lnTo>
                  <a:lnTo>
                    <a:pt x="0" y="237"/>
                  </a:lnTo>
                  <a:lnTo>
                    <a:pt x="0" y="262"/>
                  </a:lnTo>
                  <a:lnTo>
                    <a:pt x="2" y="288"/>
                  </a:lnTo>
                  <a:lnTo>
                    <a:pt x="4" y="315"/>
                  </a:lnTo>
                  <a:lnTo>
                    <a:pt x="8" y="342"/>
                  </a:lnTo>
                  <a:lnTo>
                    <a:pt x="12" y="369"/>
                  </a:lnTo>
                  <a:lnTo>
                    <a:pt x="16" y="398"/>
                  </a:lnTo>
                  <a:lnTo>
                    <a:pt x="21" y="427"/>
                  </a:lnTo>
                  <a:lnTo>
                    <a:pt x="29" y="456"/>
                  </a:lnTo>
                  <a:lnTo>
                    <a:pt x="37" y="487"/>
                  </a:lnTo>
                  <a:lnTo>
                    <a:pt x="47" y="516"/>
                  </a:lnTo>
                  <a:lnTo>
                    <a:pt x="58" y="547"/>
                  </a:lnTo>
                  <a:lnTo>
                    <a:pt x="72" y="579"/>
                  </a:lnTo>
                  <a:lnTo>
                    <a:pt x="85" y="610"/>
                  </a:lnTo>
                  <a:lnTo>
                    <a:pt x="101" y="639"/>
                  </a:lnTo>
                  <a:lnTo>
                    <a:pt x="118" y="670"/>
                  </a:lnTo>
                  <a:lnTo>
                    <a:pt x="118" y="672"/>
                  </a:lnTo>
                  <a:lnTo>
                    <a:pt x="138" y="701"/>
                  </a:lnTo>
                  <a:lnTo>
                    <a:pt x="140" y="701"/>
                  </a:lnTo>
                  <a:lnTo>
                    <a:pt x="161" y="730"/>
                  </a:lnTo>
                  <a:lnTo>
                    <a:pt x="184" y="755"/>
                  </a:lnTo>
                  <a:lnTo>
                    <a:pt x="212" y="780"/>
                  </a:lnTo>
                  <a:lnTo>
                    <a:pt x="241" y="804"/>
                  </a:lnTo>
                  <a:lnTo>
                    <a:pt x="270" y="825"/>
                  </a:lnTo>
                  <a:lnTo>
                    <a:pt x="301" y="844"/>
                  </a:lnTo>
                  <a:lnTo>
                    <a:pt x="303" y="844"/>
                  </a:lnTo>
                  <a:lnTo>
                    <a:pt x="336" y="862"/>
                  </a:lnTo>
                  <a:lnTo>
                    <a:pt x="369" y="877"/>
                  </a:lnTo>
                  <a:lnTo>
                    <a:pt x="404" y="893"/>
                  </a:lnTo>
                  <a:lnTo>
                    <a:pt x="440" y="906"/>
                  </a:lnTo>
                  <a:lnTo>
                    <a:pt x="477" y="920"/>
                  </a:lnTo>
                  <a:lnTo>
                    <a:pt x="512" y="930"/>
                  </a:lnTo>
                  <a:lnTo>
                    <a:pt x="549" y="941"/>
                  </a:lnTo>
                  <a:lnTo>
                    <a:pt x="586" y="949"/>
                  </a:lnTo>
                  <a:lnTo>
                    <a:pt x="623" y="957"/>
                  </a:lnTo>
                  <a:lnTo>
                    <a:pt x="658" y="963"/>
                  </a:lnTo>
                  <a:lnTo>
                    <a:pt x="692" y="968"/>
                  </a:lnTo>
                  <a:lnTo>
                    <a:pt x="727" y="974"/>
                  </a:lnTo>
                  <a:lnTo>
                    <a:pt x="760" y="978"/>
                  </a:lnTo>
                  <a:lnTo>
                    <a:pt x="793" y="982"/>
                  </a:lnTo>
                  <a:lnTo>
                    <a:pt x="824" y="986"/>
                  </a:lnTo>
                  <a:lnTo>
                    <a:pt x="851" y="988"/>
                  </a:lnTo>
                  <a:lnTo>
                    <a:pt x="879" y="990"/>
                  </a:lnTo>
                  <a:lnTo>
                    <a:pt x="881" y="990"/>
                  </a:lnTo>
                  <a:lnTo>
                    <a:pt x="906" y="992"/>
                  </a:lnTo>
                  <a:lnTo>
                    <a:pt x="929" y="992"/>
                  </a:lnTo>
                  <a:lnTo>
                    <a:pt x="948" y="992"/>
                  </a:lnTo>
                  <a:lnTo>
                    <a:pt x="968" y="994"/>
                  </a:lnTo>
                  <a:lnTo>
                    <a:pt x="1016" y="994"/>
                  </a:lnTo>
                  <a:lnTo>
                    <a:pt x="1022" y="992"/>
                  </a:lnTo>
                  <a:lnTo>
                    <a:pt x="1032" y="992"/>
                  </a:lnTo>
                  <a:lnTo>
                    <a:pt x="1042" y="992"/>
                  </a:lnTo>
                  <a:lnTo>
                    <a:pt x="1053" y="990"/>
                  </a:lnTo>
                  <a:lnTo>
                    <a:pt x="1067" y="990"/>
                  </a:lnTo>
                  <a:lnTo>
                    <a:pt x="1080" y="988"/>
                  </a:lnTo>
                  <a:lnTo>
                    <a:pt x="1096" y="986"/>
                  </a:lnTo>
                  <a:lnTo>
                    <a:pt x="1113" y="982"/>
                  </a:lnTo>
                  <a:lnTo>
                    <a:pt x="1131" y="980"/>
                  </a:lnTo>
                  <a:lnTo>
                    <a:pt x="1150" y="976"/>
                  </a:lnTo>
                  <a:lnTo>
                    <a:pt x="1170" y="972"/>
                  </a:lnTo>
                  <a:lnTo>
                    <a:pt x="1212" y="965"/>
                  </a:lnTo>
                  <a:lnTo>
                    <a:pt x="1214" y="965"/>
                  </a:lnTo>
                  <a:lnTo>
                    <a:pt x="1259" y="953"/>
                  </a:lnTo>
                  <a:lnTo>
                    <a:pt x="1305" y="941"/>
                  </a:lnTo>
                  <a:lnTo>
                    <a:pt x="1356" y="926"/>
                  </a:lnTo>
                  <a:lnTo>
                    <a:pt x="1406" y="908"/>
                  </a:lnTo>
                  <a:lnTo>
                    <a:pt x="1459" y="889"/>
                  </a:lnTo>
                  <a:lnTo>
                    <a:pt x="1459" y="887"/>
                  </a:lnTo>
                  <a:lnTo>
                    <a:pt x="1507" y="866"/>
                  </a:lnTo>
                  <a:lnTo>
                    <a:pt x="1557" y="840"/>
                  </a:lnTo>
                  <a:lnTo>
                    <a:pt x="1559" y="840"/>
                  </a:lnTo>
                  <a:lnTo>
                    <a:pt x="1606" y="811"/>
                  </a:lnTo>
                  <a:lnTo>
                    <a:pt x="1652" y="780"/>
                  </a:lnTo>
                  <a:lnTo>
                    <a:pt x="1674" y="763"/>
                  </a:lnTo>
                  <a:lnTo>
                    <a:pt x="1676" y="761"/>
                  </a:lnTo>
                  <a:lnTo>
                    <a:pt x="1695" y="743"/>
                  </a:lnTo>
                  <a:lnTo>
                    <a:pt x="1715" y="724"/>
                  </a:lnTo>
                  <a:lnTo>
                    <a:pt x="1734" y="705"/>
                  </a:lnTo>
                  <a:lnTo>
                    <a:pt x="1734" y="703"/>
                  </a:lnTo>
                  <a:lnTo>
                    <a:pt x="1751" y="681"/>
                  </a:lnTo>
                  <a:lnTo>
                    <a:pt x="1782" y="639"/>
                  </a:lnTo>
                  <a:lnTo>
                    <a:pt x="1796" y="617"/>
                  </a:lnTo>
                  <a:lnTo>
                    <a:pt x="1796" y="615"/>
                  </a:lnTo>
                  <a:lnTo>
                    <a:pt x="1821" y="571"/>
                  </a:lnTo>
                  <a:lnTo>
                    <a:pt x="1841" y="524"/>
                  </a:lnTo>
                  <a:lnTo>
                    <a:pt x="1843" y="524"/>
                  </a:lnTo>
                  <a:lnTo>
                    <a:pt x="1860" y="480"/>
                  </a:lnTo>
                  <a:lnTo>
                    <a:pt x="1874" y="435"/>
                  </a:lnTo>
                  <a:lnTo>
                    <a:pt x="1885" y="392"/>
                  </a:lnTo>
                  <a:lnTo>
                    <a:pt x="1895" y="354"/>
                  </a:lnTo>
                  <a:lnTo>
                    <a:pt x="1899" y="334"/>
                  </a:lnTo>
                  <a:lnTo>
                    <a:pt x="1901" y="317"/>
                  </a:lnTo>
                  <a:lnTo>
                    <a:pt x="1905" y="301"/>
                  </a:lnTo>
                  <a:lnTo>
                    <a:pt x="1907" y="286"/>
                  </a:lnTo>
                  <a:lnTo>
                    <a:pt x="1908" y="274"/>
                  </a:lnTo>
                  <a:lnTo>
                    <a:pt x="1910" y="260"/>
                  </a:lnTo>
                  <a:lnTo>
                    <a:pt x="1910" y="251"/>
                  </a:lnTo>
                  <a:lnTo>
                    <a:pt x="1912" y="241"/>
                  </a:lnTo>
                  <a:lnTo>
                    <a:pt x="1912" y="235"/>
                  </a:lnTo>
                  <a:lnTo>
                    <a:pt x="1912" y="229"/>
                  </a:lnTo>
                  <a:lnTo>
                    <a:pt x="1912" y="208"/>
                  </a:lnTo>
                  <a:lnTo>
                    <a:pt x="1912" y="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4" name="Freeform 370">
              <a:extLst>
                <a:ext uri="{FF2B5EF4-FFF2-40B4-BE49-F238E27FC236}">
                  <a16:creationId xmlns:a16="http://schemas.microsoft.com/office/drawing/2014/main" id="{2AC44BC5-2264-424A-831B-FF3A57D49900}"/>
                </a:ext>
              </a:extLst>
            </p:cNvPr>
            <p:cNvSpPr>
              <a:spLocks noChangeAspect="1"/>
            </p:cNvSpPr>
            <p:nvPr/>
          </p:nvSpPr>
          <p:spPr bwMode="auto">
            <a:xfrm>
              <a:off x="330" y="2650"/>
              <a:ext cx="66" cy="64"/>
            </a:xfrm>
            <a:custGeom>
              <a:avLst/>
              <a:gdLst>
                <a:gd name="T0" fmla="*/ 8 w 535"/>
                <a:gd name="T1" fmla="*/ 0 h 513"/>
                <a:gd name="T2" fmla="*/ 7 w 535"/>
                <a:gd name="T3" fmla="*/ 0 h 513"/>
                <a:gd name="T4" fmla="*/ 7 w 535"/>
                <a:gd name="T5" fmla="*/ 0 h 513"/>
                <a:gd name="T6" fmla="*/ 7 w 535"/>
                <a:gd name="T7" fmla="*/ 0 h 513"/>
                <a:gd name="T8" fmla="*/ 6 w 535"/>
                <a:gd name="T9" fmla="*/ 0 h 513"/>
                <a:gd name="T10" fmla="*/ 5 w 535"/>
                <a:gd name="T11" fmla="*/ 0 h 513"/>
                <a:gd name="T12" fmla="*/ 4 w 535"/>
                <a:gd name="T13" fmla="*/ 1 h 513"/>
                <a:gd name="T14" fmla="*/ 3 w 535"/>
                <a:gd name="T15" fmla="*/ 1 h 513"/>
                <a:gd name="T16" fmla="*/ 2 w 535"/>
                <a:gd name="T17" fmla="*/ 1 h 513"/>
                <a:gd name="T18" fmla="*/ 2 w 535"/>
                <a:gd name="T19" fmla="*/ 2 h 513"/>
                <a:gd name="T20" fmla="*/ 1 w 535"/>
                <a:gd name="T21" fmla="*/ 2 h 513"/>
                <a:gd name="T22" fmla="*/ 1 w 535"/>
                <a:gd name="T23" fmla="*/ 3 h 513"/>
                <a:gd name="T24" fmla="*/ 0 w 535"/>
                <a:gd name="T25" fmla="*/ 4 h 513"/>
                <a:gd name="T26" fmla="*/ 0 w 535"/>
                <a:gd name="T27" fmla="*/ 4 h 513"/>
                <a:gd name="T28" fmla="*/ 0 w 535"/>
                <a:gd name="T29" fmla="*/ 5 h 513"/>
                <a:gd name="T30" fmla="*/ 0 w 535"/>
                <a:gd name="T31" fmla="*/ 6 h 513"/>
                <a:gd name="T32" fmla="*/ 0 w 535"/>
                <a:gd name="T33" fmla="*/ 7 h 513"/>
                <a:gd name="T34" fmla="*/ 0 w 535"/>
                <a:gd name="T35" fmla="*/ 7 h 513"/>
                <a:gd name="T36" fmla="*/ 0 w 535"/>
                <a:gd name="T37" fmla="*/ 7 h 513"/>
                <a:gd name="T38" fmla="*/ 0 w 535"/>
                <a:gd name="T39" fmla="*/ 8 h 513"/>
                <a:gd name="T40" fmla="*/ 0 w 535"/>
                <a:gd name="T41" fmla="*/ 8 h 513"/>
                <a:gd name="T42" fmla="*/ 0 w 535"/>
                <a:gd name="T43" fmla="*/ 8 h 513"/>
                <a:gd name="T44" fmla="*/ 1 w 535"/>
                <a:gd name="T45" fmla="*/ 8 h 513"/>
                <a:gd name="T46" fmla="*/ 1 w 535"/>
                <a:gd name="T47" fmla="*/ 8 h 513"/>
                <a:gd name="T48" fmla="*/ 1 w 535"/>
                <a:gd name="T49" fmla="*/ 8 h 513"/>
                <a:gd name="T50" fmla="*/ 1 w 535"/>
                <a:gd name="T51" fmla="*/ 8 h 513"/>
                <a:gd name="T52" fmla="*/ 1 w 535"/>
                <a:gd name="T53" fmla="*/ 8 h 513"/>
                <a:gd name="T54" fmla="*/ 1 w 535"/>
                <a:gd name="T55" fmla="*/ 7 h 513"/>
                <a:gd name="T56" fmla="*/ 1 w 535"/>
                <a:gd name="T57" fmla="*/ 7 h 513"/>
                <a:gd name="T58" fmla="*/ 2 w 535"/>
                <a:gd name="T59" fmla="*/ 7 h 513"/>
                <a:gd name="T60" fmla="*/ 2 w 535"/>
                <a:gd name="T61" fmla="*/ 6 h 513"/>
                <a:gd name="T62" fmla="*/ 2 w 535"/>
                <a:gd name="T63" fmla="*/ 6 h 513"/>
                <a:gd name="T64" fmla="*/ 3 w 535"/>
                <a:gd name="T65" fmla="*/ 5 h 513"/>
                <a:gd name="T66" fmla="*/ 4 w 535"/>
                <a:gd name="T67" fmla="*/ 4 h 513"/>
                <a:gd name="T68" fmla="*/ 5 w 535"/>
                <a:gd name="T69" fmla="*/ 3 h 513"/>
                <a:gd name="T70" fmla="*/ 6 w 535"/>
                <a:gd name="T71" fmla="*/ 2 h 513"/>
                <a:gd name="T72" fmla="*/ 7 w 535"/>
                <a:gd name="T73" fmla="*/ 2 h 513"/>
                <a:gd name="T74" fmla="*/ 7 w 535"/>
                <a:gd name="T75" fmla="*/ 2 h 513"/>
                <a:gd name="T76" fmla="*/ 8 w 535"/>
                <a:gd name="T77" fmla="*/ 2 h 513"/>
                <a:gd name="T78" fmla="*/ 8 w 535"/>
                <a:gd name="T79" fmla="*/ 0 h 5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35"/>
                <a:gd name="T121" fmla="*/ 0 h 513"/>
                <a:gd name="T122" fmla="*/ 535 w 535"/>
                <a:gd name="T123" fmla="*/ 513 h 5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35" h="513">
                  <a:moveTo>
                    <a:pt x="500" y="0"/>
                  </a:moveTo>
                  <a:lnTo>
                    <a:pt x="494" y="0"/>
                  </a:lnTo>
                  <a:lnTo>
                    <a:pt x="488" y="2"/>
                  </a:lnTo>
                  <a:lnTo>
                    <a:pt x="481" y="2"/>
                  </a:lnTo>
                  <a:lnTo>
                    <a:pt x="469" y="4"/>
                  </a:lnTo>
                  <a:lnTo>
                    <a:pt x="457" y="4"/>
                  </a:lnTo>
                  <a:lnTo>
                    <a:pt x="444" y="6"/>
                  </a:lnTo>
                  <a:lnTo>
                    <a:pt x="430" y="8"/>
                  </a:lnTo>
                  <a:lnTo>
                    <a:pt x="413" y="12"/>
                  </a:lnTo>
                  <a:lnTo>
                    <a:pt x="395" y="14"/>
                  </a:lnTo>
                  <a:lnTo>
                    <a:pt x="376" y="18"/>
                  </a:lnTo>
                  <a:lnTo>
                    <a:pt x="357" y="22"/>
                  </a:lnTo>
                  <a:lnTo>
                    <a:pt x="314" y="33"/>
                  </a:lnTo>
                  <a:lnTo>
                    <a:pt x="271" y="47"/>
                  </a:lnTo>
                  <a:lnTo>
                    <a:pt x="229" y="64"/>
                  </a:lnTo>
                  <a:lnTo>
                    <a:pt x="205" y="74"/>
                  </a:lnTo>
                  <a:lnTo>
                    <a:pt x="184" y="86"/>
                  </a:lnTo>
                  <a:lnTo>
                    <a:pt x="165" y="97"/>
                  </a:lnTo>
                  <a:lnTo>
                    <a:pt x="143" y="111"/>
                  </a:lnTo>
                  <a:lnTo>
                    <a:pt x="124" y="125"/>
                  </a:lnTo>
                  <a:lnTo>
                    <a:pt x="106" y="140"/>
                  </a:lnTo>
                  <a:lnTo>
                    <a:pt x="89" y="156"/>
                  </a:lnTo>
                  <a:lnTo>
                    <a:pt x="73" y="175"/>
                  </a:lnTo>
                  <a:lnTo>
                    <a:pt x="58" y="194"/>
                  </a:lnTo>
                  <a:lnTo>
                    <a:pt x="44" y="214"/>
                  </a:lnTo>
                  <a:lnTo>
                    <a:pt x="33" y="237"/>
                  </a:lnTo>
                  <a:lnTo>
                    <a:pt x="23" y="260"/>
                  </a:lnTo>
                  <a:lnTo>
                    <a:pt x="15" y="286"/>
                  </a:lnTo>
                  <a:lnTo>
                    <a:pt x="11" y="313"/>
                  </a:lnTo>
                  <a:lnTo>
                    <a:pt x="7" y="338"/>
                  </a:lnTo>
                  <a:lnTo>
                    <a:pt x="4" y="363"/>
                  </a:lnTo>
                  <a:lnTo>
                    <a:pt x="2" y="384"/>
                  </a:lnTo>
                  <a:lnTo>
                    <a:pt x="0" y="404"/>
                  </a:lnTo>
                  <a:lnTo>
                    <a:pt x="0" y="421"/>
                  </a:lnTo>
                  <a:lnTo>
                    <a:pt x="0" y="437"/>
                  </a:lnTo>
                  <a:lnTo>
                    <a:pt x="0" y="450"/>
                  </a:lnTo>
                  <a:lnTo>
                    <a:pt x="0" y="464"/>
                  </a:lnTo>
                  <a:lnTo>
                    <a:pt x="2" y="474"/>
                  </a:lnTo>
                  <a:lnTo>
                    <a:pt x="4" y="483"/>
                  </a:lnTo>
                  <a:lnTo>
                    <a:pt x="6" y="491"/>
                  </a:lnTo>
                  <a:lnTo>
                    <a:pt x="9" y="497"/>
                  </a:lnTo>
                  <a:lnTo>
                    <a:pt x="11" y="503"/>
                  </a:lnTo>
                  <a:lnTo>
                    <a:pt x="15" y="507"/>
                  </a:lnTo>
                  <a:lnTo>
                    <a:pt x="21" y="511"/>
                  </a:lnTo>
                  <a:lnTo>
                    <a:pt x="29" y="513"/>
                  </a:lnTo>
                  <a:lnTo>
                    <a:pt x="37" y="511"/>
                  </a:lnTo>
                  <a:lnTo>
                    <a:pt x="42" y="507"/>
                  </a:lnTo>
                  <a:lnTo>
                    <a:pt x="50" y="503"/>
                  </a:lnTo>
                  <a:lnTo>
                    <a:pt x="56" y="499"/>
                  </a:lnTo>
                  <a:lnTo>
                    <a:pt x="60" y="493"/>
                  </a:lnTo>
                  <a:lnTo>
                    <a:pt x="64" y="491"/>
                  </a:lnTo>
                  <a:lnTo>
                    <a:pt x="64" y="489"/>
                  </a:lnTo>
                  <a:lnTo>
                    <a:pt x="66" y="489"/>
                  </a:lnTo>
                  <a:lnTo>
                    <a:pt x="68" y="485"/>
                  </a:lnTo>
                  <a:lnTo>
                    <a:pt x="71" y="480"/>
                  </a:lnTo>
                  <a:lnTo>
                    <a:pt x="75" y="474"/>
                  </a:lnTo>
                  <a:lnTo>
                    <a:pt x="83" y="464"/>
                  </a:lnTo>
                  <a:lnTo>
                    <a:pt x="89" y="454"/>
                  </a:lnTo>
                  <a:lnTo>
                    <a:pt x="99" y="443"/>
                  </a:lnTo>
                  <a:lnTo>
                    <a:pt x="108" y="429"/>
                  </a:lnTo>
                  <a:lnTo>
                    <a:pt x="118" y="416"/>
                  </a:lnTo>
                  <a:lnTo>
                    <a:pt x="132" y="402"/>
                  </a:lnTo>
                  <a:lnTo>
                    <a:pt x="143" y="386"/>
                  </a:lnTo>
                  <a:lnTo>
                    <a:pt x="157" y="369"/>
                  </a:lnTo>
                  <a:lnTo>
                    <a:pt x="186" y="336"/>
                  </a:lnTo>
                  <a:lnTo>
                    <a:pt x="219" y="299"/>
                  </a:lnTo>
                  <a:lnTo>
                    <a:pt x="256" y="264"/>
                  </a:lnTo>
                  <a:lnTo>
                    <a:pt x="293" y="231"/>
                  </a:lnTo>
                  <a:lnTo>
                    <a:pt x="331" y="198"/>
                  </a:lnTo>
                  <a:lnTo>
                    <a:pt x="351" y="185"/>
                  </a:lnTo>
                  <a:lnTo>
                    <a:pt x="372" y="171"/>
                  </a:lnTo>
                  <a:lnTo>
                    <a:pt x="391" y="159"/>
                  </a:lnTo>
                  <a:lnTo>
                    <a:pt x="411" y="148"/>
                  </a:lnTo>
                  <a:lnTo>
                    <a:pt x="432" y="138"/>
                  </a:lnTo>
                  <a:lnTo>
                    <a:pt x="453" y="130"/>
                  </a:lnTo>
                  <a:lnTo>
                    <a:pt x="473" y="125"/>
                  </a:lnTo>
                  <a:lnTo>
                    <a:pt x="494" y="119"/>
                  </a:lnTo>
                  <a:lnTo>
                    <a:pt x="516" y="117"/>
                  </a:lnTo>
                  <a:lnTo>
                    <a:pt x="535" y="117"/>
                  </a:lnTo>
                  <a:lnTo>
                    <a:pt x="500" y="0"/>
                  </a:lnTo>
                  <a:close/>
                </a:path>
              </a:pathLst>
            </a:custGeom>
            <a:solidFill>
              <a:srgbClr val="F3F3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0" tIns="0" rIns="0" bIns="0" anchor="ctr" anchorCtr="1"/>
            <a:lstStyle/>
            <a:p>
              <a:endParaRPr lang="pl-PL"/>
            </a:p>
          </p:txBody>
        </p:sp>
        <p:sp>
          <p:nvSpPr>
            <p:cNvPr id="35" name="Freeform 371">
              <a:extLst>
                <a:ext uri="{FF2B5EF4-FFF2-40B4-BE49-F238E27FC236}">
                  <a16:creationId xmlns:a16="http://schemas.microsoft.com/office/drawing/2014/main" id="{020E0B46-DED4-4CC9-80C1-E5522B372250}"/>
                </a:ext>
              </a:extLst>
            </p:cNvPr>
            <p:cNvSpPr>
              <a:spLocks noChangeAspect="1"/>
            </p:cNvSpPr>
            <p:nvPr/>
          </p:nvSpPr>
          <p:spPr bwMode="auto">
            <a:xfrm>
              <a:off x="534" y="2731"/>
              <a:ext cx="270" cy="151"/>
            </a:xfrm>
            <a:custGeom>
              <a:avLst/>
              <a:gdLst>
                <a:gd name="T0" fmla="*/ 32 w 2164"/>
                <a:gd name="T1" fmla="*/ 18 h 1215"/>
                <a:gd name="T2" fmla="*/ 32 w 2164"/>
                <a:gd name="T3" fmla="*/ 18 h 1215"/>
                <a:gd name="T4" fmla="*/ 32 w 2164"/>
                <a:gd name="T5" fmla="*/ 18 h 1215"/>
                <a:gd name="T6" fmla="*/ 32 w 2164"/>
                <a:gd name="T7" fmla="*/ 18 h 1215"/>
                <a:gd name="T8" fmla="*/ 31 w 2164"/>
                <a:gd name="T9" fmla="*/ 19 h 1215"/>
                <a:gd name="T10" fmla="*/ 31 w 2164"/>
                <a:gd name="T11" fmla="*/ 19 h 1215"/>
                <a:gd name="T12" fmla="*/ 31 w 2164"/>
                <a:gd name="T13" fmla="*/ 19 h 1215"/>
                <a:gd name="T14" fmla="*/ 31 w 2164"/>
                <a:gd name="T15" fmla="*/ 19 h 1215"/>
                <a:gd name="T16" fmla="*/ 30 w 2164"/>
                <a:gd name="T17" fmla="*/ 19 h 1215"/>
                <a:gd name="T18" fmla="*/ 30 w 2164"/>
                <a:gd name="T19" fmla="*/ 19 h 1215"/>
                <a:gd name="T20" fmla="*/ 30 w 2164"/>
                <a:gd name="T21" fmla="*/ 19 h 1215"/>
                <a:gd name="T22" fmla="*/ 1 w 2164"/>
                <a:gd name="T23" fmla="*/ 7 h 1215"/>
                <a:gd name="T24" fmla="*/ 1 w 2164"/>
                <a:gd name="T25" fmla="*/ 7 h 1215"/>
                <a:gd name="T26" fmla="*/ 1 w 2164"/>
                <a:gd name="T27" fmla="*/ 6 h 1215"/>
                <a:gd name="T28" fmla="*/ 0 w 2164"/>
                <a:gd name="T29" fmla="*/ 6 h 1215"/>
                <a:gd name="T30" fmla="*/ 0 w 2164"/>
                <a:gd name="T31" fmla="*/ 6 h 1215"/>
                <a:gd name="T32" fmla="*/ 0 w 2164"/>
                <a:gd name="T33" fmla="*/ 6 h 1215"/>
                <a:gd name="T34" fmla="*/ 0 w 2164"/>
                <a:gd name="T35" fmla="*/ 5 h 1215"/>
                <a:gd name="T36" fmla="*/ 0 w 2164"/>
                <a:gd name="T37" fmla="*/ 5 h 1215"/>
                <a:gd name="T38" fmla="*/ 0 w 2164"/>
                <a:gd name="T39" fmla="*/ 5 h 1215"/>
                <a:gd name="T40" fmla="*/ 0 w 2164"/>
                <a:gd name="T41" fmla="*/ 5 h 1215"/>
                <a:gd name="T42" fmla="*/ 0 w 2164"/>
                <a:gd name="T43" fmla="*/ 4 h 1215"/>
                <a:gd name="T44" fmla="*/ 1 w 2164"/>
                <a:gd name="T45" fmla="*/ 1 h 1215"/>
                <a:gd name="T46" fmla="*/ 2 w 2164"/>
                <a:gd name="T47" fmla="*/ 1 h 1215"/>
                <a:gd name="T48" fmla="*/ 2 w 2164"/>
                <a:gd name="T49" fmla="*/ 1 h 1215"/>
                <a:gd name="T50" fmla="*/ 2 w 2164"/>
                <a:gd name="T51" fmla="*/ 0 h 1215"/>
                <a:gd name="T52" fmla="*/ 2 w 2164"/>
                <a:gd name="T53" fmla="*/ 0 h 1215"/>
                <a:gd name="T54" fmla="*/ 2 w 2164"/>
                <a:gd name="T55" fmla="*/ 0 h 1215"/>
                <a:gd name="T56" fmla="*/ 3 w 2164"/>
                <a:gd name="T57" fmla="*/ 0 h 1215"/>
                <a:gd name="T58" fmla="*/ 3 w 2164"/>
                <a:gd name="T59" fmla="*/ 0 h 1215"/>
                <a:gd name="T60" fmla="*/ 3 w 2164"/>
                <a:gd name="T61" fmla="*/ 0 h 1215"/>
                <a:gd name="T62" fmla="*/ 3 w 2164"/>
                <a:gd name="T63" fmla="*/ 0 h 1215"/>
                <a:gd name="T64" fmla="*/ 4 w 2164"/>
                <a:gd name="T65" fmla="*/ 0 h 1215"/>
                <a:gd name="T66" fmla="*/ 33 w 2164"/>
                <a:gd name="T67" fmla="*/ 12 h 1215"/>
                <a:gd name="T68" fmla="*/ 33 w 2164"/>
                <a:gd name="T69" fmla="*/ 12 h 1215"/>
                <a:gd name="T70" fmla="*/ 33 w 2164"/>
                <a:gd name="T71" fmla="*/ 13 h 1215"/>
                <a:gd name="T72" fmla="*/ 33 w 2164"/>
                <a:gd name="T73" fmla="*/ 13 h 1215"/>
                <a:gd name="T74" fmla="*/ 34 w 2164"/>
                <a:gd name="T75" fmla="*/ 13 h 1215"/>
                <a:gd name="T76" fmla="*/ 34 w 2164"/>
                <a:gd name="T77" fmla="*/ 13 h 1215"/>
                <a:gd name="T78" fmla="*/ 34 w 2164"/>
                <a:gd name="T79" fmla="*/ 14 h 1215"/>
                <a:gd name="T80" fmla="*/ 34 w 2164"/>
                <a:gd name="T81" fmla="*/ 14 h 1215"/>
                <a:gd name="T82" fmla="*/ 34 w 2164"/>
                <a:gd name="T83" fmla="*/ 14 h 1215"/>
                <a:gd name="T84" fmla="*/ 34 w 2164"/>
                <a:gd name="T85" fmla="*/ 14 h 1215"/>
                <a:gd name="T86" fmla="*/ 32 w 2164"/>
                <a:gd name="T87" fmla="*/ 18 h 1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64"/>
                <a:gd name="T133" fmla="*/ 0 h 1215"/>
                <a:gd name="T134" fmla="*/ 2164 w 2164"/>
                <a:gd name="T135" fmla="*/ 1215 h 1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64" h="1215">
                  <a:moveTo>
                    <a:pt x="2063" y="1149"/>
                  </a:moveTo>
                  <a:lnTo>
                    <a:pt x="2057" y="1159"/>
                  </a:lnTo>
                  <a:lnTo>
                    <a:pt x="2051" y="1168"/>
                  </a:lnTo>
                  <a:lnTo>
                    <a:pt x="2038" y="1184"/>
                  </a:lnTo>
                  <a:lnTo>
                    <a:pt x="2022" y="1197"/>
                  </a:lnTo>
                  <a:lnTo>
                    <a:pt x="2005" y="1205"/>
                  </a:lnTo>
                  <a:lnTo>
                    <a:pt x="1984" y="1213"/>
                  </a:lnTo>
                  <a:lnTo>
                    <a:pt x="1964" y="1215"/>
                  </a:lnTo>
                  <a:lnTo>
                    <a:pt x="1943" y="1213"/>
                  </a:lnTo>
                  <a:lnTo>
                    <a:pt x="1933" y="1209"/>
                  </a:lnTo>
                  <a:lnTo>
                    <a:pt x="1923" y="1205"/>
                  </a:lnTo>
                  <a:lnTo>
                    <a:pt x="64" y="427"/>
                  </a:lnTo>
                  <a:lnTo>
                    <a:pt x="54" y="423"/>
                  </a:lnTo>
                  <a:lnTo>
                    <a:pt x="44" y="418"/>
                  </a:lnTo>
                  <a:lnTo>
                    <a:pt x="29" y="404"/>
                  </a:lnTo>
                  <a:lnTo>
                    <a:pt x="15" y="387"/>
                  </a:lnTo>
                  <a:lnTo>
                    <a:pt x="7" y="369"/>
                  </a:lnTo>
                  <a:lnTo>
                    <a:pt x="2" y="350"/>
                  </a:lnTo>
                  <a:lnTo>
                    <a:pt x="0" y="330"/>
                  </a:lnTo>
                  <a:lnTo>
                    <a:pt x="2" y="309"/>
                  </a:lnTo>
                  <a:lnTo>
                    <a:pt x="3" y="297"/>
                  </a:lnTo>
                  <a:lnTo>
                    <a:pt x="7" y="288"/>
                  </a:lnTo>
                  <a:lnTo>
                    <a:pt x="100" y="66"/>
                  </a:lnTo>
                  <a:lnTo>
                    <a:pt x="104" y="57"/>
                  </a:lnTo>
                  <a:lnTo>
                    <a:pt x="110" y="47"/>
                  </a:lnTo>
                  <a:lnTo>
                    <a:pt x="124" y="32"/>
                  </a:lnTo>
                  <a:lnTo>
                    <a:pt x="139" y="20"/>
                  </a:lnTo>
                  <a:lnTo>
                    <a:pt x="159" y="10"/>
                  </a:lnTo>
                  <a:lnTo>
                    <a:pt x="178" y="4"/>
                  </a:lnTo>
                  <a:lnTo>
                    <a:pt x="197" y="0"/>
                  </a:lnTo>
                  <a:lnTo>
                    <a:pt x="219" y="2"/>
                  </a:lnTo>
                  <a:lnTo>
                    <a:pt x="228" y="6"/>
                  </a:lnTo>
                  <a:lnTo>
                    <a:pt x="240" y="10"/>
                  </a:lnTo>
                  <a:lnTo>
                    <a:pt x="2098" y="788"/>
                  </a:lnTo>
                  <a:lnTo>
                    <a:pt x="2117" y="798"/>
                  </a:lnTo>
                  <a:lnTo>
                    <a:pt x="2133" y="813"/>
                  </a:lnTo>
                  <a:lnTo>
                    <a:pt x="2146" y="829"/>
                  </a:lnTo>
                  <a:lnTo>
                    <a:pt x="2156" y="846"/>
                  </a:lnTo>
                  <a:lnTo>
                    <a:pt x="2162" y="866"/>
                  </a:lnTo>
                  <a:lnTo>
                    <a:pt x="2164" y="887"/>
                  </a:lnTo>
                  <a:lnTo>
                    <a:pt x="2162" y="908"/>
                  </a:lnTo>
                  <a:lnTo>
                    <a:pt x="2158" y="918"/>
                  </a:lnTo>
                  <a:lnTo>
                    <a:pt x="2154" y="928"/>
                  </a:lnTo>
                  <a:lnTo>
                    <a:pt x="2063" y="1149"/>
                  </a:lnTo>
                  <a:close/>
                </a:path>
              </a:pathLst>
            </a:custGeom>
            <a:solidFill>
              <a:schemeClr val="accent2"/>
            </a:solidFill>
            <a:ln>
              <a:noFill/>
            </a:ln>
            <a:extLst>
              <a:ext uri="{91240B29-F687-4F45-9708-019B960494DF}">
                <a14:hiddenLine xmlns:a14="http://schemas.microsoft.com/office/drawing/2010/main" w="6350" cap="flat" cmpd="sng">
                  <a:solidFill>
                    <a:srgbClr val="000000"/>
                  </a:solidFill>
                  <a:prstDash val="solid"/>
                  <a:round/>
                  <a:headEnd/>
                  <a:tailEnd/>
                </a14:hiddenLine>
              </a:ext>
            </a:extLst>
          </p:spPr>
          <p:txBody>
            <a:bodyPr wrap="none" lIns="0" tIns="0" rIns="0" bIns="0" anchor="ctr" anchorCtr="1"/>
            <a:lstStyle/>
            <a:p>
              <a:endParaRPr lang="pl-PL"/>
            </a:p>
          </p:txBody>
        </p:sp>
        <p:sp>
          <p:nvSpPr>
            <p:cNvPr id="36" name="Freeform 372">
              <a:extLst>
                <a:ext uri="{FF2B5EF4-FFF2-40B4-BE49-F238E27FC236}">
                  <a16:creationId xmlns:a16="http://schemas.microsoft.com/office/drawing/2014/main" id="{E7443CEF-DACC-4DB4-884A-78DFA220997C}"/>
                </a:ext>
              </a:extLst>
            </p:cNvPr>
            <p:cNvSpPr>
              <a:spLocks noChangeAspect="1"/>
            </p:cNvSpPr>
            <p:nvPr/>
          </p:nvSpPr>
          <p:spPr bwMode="auto">
            <a:xfrm>
              <a:off x="509" y="2725"/>
              <a:ext cx="39" cy="36"/>
            </a:xfrm>
            <a:custGeom>
              <a:avLst/>
              <a:gdLst>
                <a:gd name="T0" fmla="*/ 5 w 312"/>
                <a:gd name="T1" fmla="*/ 3 h 287"/>
                <a:gd name="T2" fmla="*/ 5 w 312"/>
                <a:gd name="T3" fmla="*/ 3 h 287"/>
                <a:gd name="T4" fmla="*/ 5 w 312"/>
                <a:gd name="T5" fmla="*/ 3 h 287"/>
                <a:gd name="T6" fmla="*/ 5 w 312"/>
                <a:gd name="T7" fmla="*/ 2 h 287"/>
                <a:gd name="T8" fmla="*/ 5 w 312"/>
                <a:gd name="T9" fmla="*/ 2 h 287"/>
                <a:gd name="T10" fmla="*/ 5 w 312"/>
                <a:gd name="T11" fmla="*/ 2 h 287"/>
                <a:gd name="T12" fmla="*/ 4 w 312"/>
                <a:gd name="T13" fmla="*/ 2 h 287"/>
                <a:gd name="T14" fmla="*/ 4 w 312"/>
                <a:gd name="T15" fmla="*/ 2 h 287"/>
                <a:gd name="T16" fmla="*/ 4 w 312"/>
                <a:gd name="T17" fmla="*/ 2 h 287"/>
                <a:gd name="T18" fmla="*/ 3 w 312"/>
                <a:gd name="T19" fmla="*/ 2 h 287"/>
                <a:gd name="T20" fmla="*/ 3 w 312"/>
                <a:gd name="T21" fmla="*/ 1 h 287"/>
                <a:gd name="T22" fmla="*/ 3 w 312"/>
                <a:gd name="T23" fmla="*/ 1 h 287"/>
                <a:gd name="T24" fmla="*/ 3 w 312"/>
                <a:gd name="T25" fmla="*/ 1 h 287"/>
                <a:gd name="T26" fmla="*/ 3 w 312"/>
                <a:gd name="T27" fmla="*/ 1 h 287"/>
                <a:gd name="T28" fmla="*/ 3 w 312"/>
                <a:gd name="T29" fmla="*/ 1 h 287"/>
                <a:gd name="T30" fmla="*/ 3 w 312"/>
                <a:gd name="T31" fmla="*/ 0 h 287"/>
                <a:gd name="T32" fmla="*/ 2 w 312"/>
                <a:gd name="T33" fmla="*/ 0 h 287"/>
                <a:gd name="T34" fmla="*/ 2 w 312"/>
                <a:gd name="T35" fmla="*/ 0 h 287"/>
                <a:gd name="T36" fmla="*/ 2 w 312"/>
                <a:gd name="T37" fmla="*/ 0 h 287"/>
                <a:gd name="T38" fmla="*/ 2 w 312"/>
                <a:gd name="T39" fmla="*/ 0 h 287"/>
                <a:gd name="T40" fmla="*/ 2 w 312"/>
                <a:gd name="T41" fmla="*/ 0 h 287"/>
                <a:gd name="T42" fmla="*/ 2 w 312"/>
                <a:gd name="T43" fmla="*/ 0 h 287"/>
                <a:gd name="T44" fmla="*/ 1 w 312"/>
                <a:gd name="T45" fmla="*/ 0 h 287"/>
                <a:gd name="T46" fmla="*/ 1 w 312"/>
                <a:gd name="T47" fmla="*/ 0 h 287"/>
                <a:gd name="T48" fmla="*/ 1 w 312"/>
                <a:gd name="T49" fmla="*/ 0 h 287"/>
                <a:gd name="T50" fmla="*/ 1 w 312"/>
                <a:gd name="T51" fmla="*/ 1 h 287"/>
                <a:gd name="T52" fmla="*/ 1 w 312"/>
                <a:gd name="T53" fmla="*/ 1 h 287"/>
                <a:gd name="T54" fmla="*/ 0 w 312"/>
                <a:gd name="T55" fmla="*/ 1 h 287"/>
                <a:gd name="T56" fmla="*/ 0 w 312"/>
                <a:gd name="T57" fmla="*/ 1 h 287"/>
                <a:gd name="T58" fmla="*/ 0 w 312"/>
                <a:gd name="T59" fmla="*/ 2 h 287"/>
                <a:gd name="T60" fmla="*/ 0 w 312"/>
                <a:gd name="T61" fmla="*/ 2 h 287"/>
                <a:gd name="T62" fmla="*/ 0 w 312"/>
                <a:gd name="T63" fmla="*/ 2 h 287"/>
                <a:gd name="T64" fmla="*/ 0 w 312"/>
                <a:gd name="T65" fmla="*/ 2 h 287"/>
                <a:gd name="T66" fmla="*/ 0 w 312"/>
                <a:gd name="T67" fmla="*/ 3 h 287"/>
                <a:gd name="T68" fmla="*/ 0 w 312"/>
                <a:gd name="T69" fmla="*/ 3 h 287"/>
                <a:gd name="T70" fmla="*/ 0 w 312"/>
                <a:gd name="T71" fmla="*/ 3 h 287"/>
                <a:gd name="T72" fmla="*/ 0 w 312"/>
                <a:gd name="T73" fmla="*/ 3 h 287"/>
                <a:gd name="T74" fmla="*/ 0 w 312"/>
                <a:gd name="T75" fmla="*/ 3 h 287"/>
                <a:gd name="T76" fmla="*/ 0 w 312"/>
                <a:gd name="T77" fmla="*/ 3 h 287"/>
                <a:gd name="T78" fmla="*/ 0 w 312"/>
                <a:gd name="T79" fmla="*/ 4 h 287"/>
                <a:gd name="T80" fmla="*/ 0 w 312"/>
                <a:gd name="T81" fmla="*/ 4 h 287"/>
                <a:gd name="T82" fmla="*/ 1 w 312"/>
                <a:gd name="T83" fmla="*/ 4 h 287"/>
                <a:gd name="T84" fmla="*/ 1 w 312"/>
                <a:gd name="T85" fmla="*/ 4 h 287"/>
                <a:gd name="T86" fmla="*/ 1 w 312"/>
                <a:gd name="T87" fmla="*/ 4 h 287"/>
                <a:gd name="T88" fmla="*/ 1 w 312"/>
                <a:gd name="T89" fmla="*/ 4 h 287"/>
                <a:gd name="T90" fmla="*/ 1 w 312"/>
                <a:gd name="T91" fmla="*/ 4 h 287"/>
                <a:gd name="T92" fmla="*/ 2 w 312"/>
                <a:gd name="T93" fmla="*/ 4 h 287"/>
                <a:gd name="T94" fmla="*/ 2 w 312"/>
                <a:gd name="T95" fmla="*/ 4 h 287"/>
                <a:gd name="T96" fmla="*/ 2 w 312"/>
                <a:gd name="T97" fmla="*/ 4 h 287"/>
                <a:gd name="T98" fmla="*/ 2 w 312"/>
                <a:gd name="T99" fmla="*/ 4 h 287"/>
                <a:gd name="T100" fmla="*/ 3 w 312"/>
                <a:gd name="T101" fmla="*/ 4 h 287"/>
                <a:gd name="T102" fmla="*/ 3 w 312"/>
                <a:gd name="T103" fmla="*/ 4 h 287"/>
                <a:gd name="T104" fmla="*/ 3 w 312"/>
                <a:gd name="T105" fmla="*/ 4 h 287"/>
                <a:gd name="T106" fmla="*/ 3 w 312"/>
                <a:gd name="T107" fmla="*/ 4 h 287"/>
                <a:gd name="T108" fmla="*/ 4 w 312"/>
                <a:gd name="T109" fmla="*/ 4 h 287"/>
                <a:gd name="T110" fmla="*/ 4 w 312"/>
                <a:gd name="T111" fmla="*/ 4 h 287"/>
                <a:gd name="T112" fmla="*/ 4 w 312"/>
                <a:gd name="T113" fmla="*/ 4 h 287"/>
                <a:gd name="T114" fmla="*/ 4 w 312"/>
                <a:gd name="T115" fmla="*/ 4 h 287"/>
                <a:gd name="T116" fmla="*/ 4 w 312"/>
                <a:gd name="T117" fmla="*/ 5 h 287"/>
                <a:gd name="T118" fmla="*/ 4 w 312"/>
                <a:gd name="T119" fmla="*/ 5 h 287"/>
                <a:gd name="T120" fmla="*/ 4 w 312"/>
                <a:gd name="T121" fmla="*/ 5 h 287"/>
                <a:gd name="T122" fmla="*/ 5 w 312"/>
                <a:gd name="T123" fmla="*/ 3 h 2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2"/>
                <a:gd name="T187" fmla="*/ 0 h 287"/>
                <a:gd name="T188" fmla="*/ 312 w 312"/>
                <a:gd name="T189" fmla="*/ 287 h 2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2" h="287">
                  <a:moveTo>
                    <a:pt x="312" y="159"/>
                  </a:moveTo>
                  <a:lnTo>
                    <a:pt x="312" y="159"/>
                  </a:lnTo>
                  <a:lnTo>
                    <a:pt x="310" y="157"/>
                  </a:lnTo>
                  <a:lnTo>
                    <a:pt x="306" y="155"/>
                  </a:lnTo>
                  <a:lnTo>
                    <a:pt x="300" y="153"/>
                  </a:lnTo>
                  <a:lnTo>
                    <a:pt x="289" y="147"/>
                  </a:lnTo>
                  <a:lnTo>
                    <a:pt x="273" y="139"/>
                  </a:lnTo>
                  <a:lnTo>
                    <a:pt x="256" y="128"/>
                  </a:lnTo>
                  <a:lnTo>
                    <a:pt x="238" y="116"/>
                  </a:lnTo>
                  <a:lnTo>
                    <a:pt x="219" y="101"/>
                  </a:lnTo>
                  <a:lnTo>
                    <a:pt x="202" y="85"/>
                  </a:lnTo>
                  <a:lnTo>
                    <a:pt x="190" y="74"/>
                  </a:lnTo>
                  <a:lnTo>
                    <a:pt x="182" y="62"/>
                  </a:lnTo>
                  <a:lnTo>
                    <a:pt x="174" y="48"/>
                  </a:lnTo>
                  <a:lnTo>
                    <a:pt x="169" y="37"/>
                  </a:lnTo>
                  <a:lnTo>
                    <a:pt x="161" y="25"/>
                  </a:lnTo>
                  <a:lnTo>
                    <a:pt x="153" y="15"/>
                  </a:lnTo>
                  <a:lnTo>
                    <a:pt x="141" y="6"/>
                  </a:lnTo>
                  <a:lnTo>
                    <a:pt x="136" y="4"/>
                  </a:lnTo>
                  <a:lnTo>
                    <a:pt x="130" y="2"/>
                  </a:lnTo>
                  <a:lnTo>
                    <a:pt x="110" y="0"/>
                  </a:lnTo>
                  <a:lnTo>
                    <a:pt x="95" y="2"/>
                  </a:lnTo>
                  <a:lnTo>
                    <a:pt x="81" y="6"/>
                  </a:lnTo>
                  <a:lnTo>
                    <a:pt x="66" y="13"/>
                  </a:lnTo>
                  <a:lnTo>
                    <a:pt x="54" y="23"/>
                  </a:lnTo>
                  <a:lnTo>
                    <a:pt x="44" y="35"/>
                  </a:lnTo>
                  <a:lnTo>
                    <a:pt x="35" y="48"/>
                  </a:lnTo>
                  <a:lnTo>
                    <a:pt x="25" y="62"/>
                  </a:lnTo>
                  <a:lnTo>
                    <a:pt x="17" y="77"/>
                  </a:lnTo>
                  <a:lnTo>
                    <a:pt x="12" y="95"/>
                  </a:lnTo>
                  <a:lnTo>
                    <a:pt x="8" y="110"/>
                  </a:lnTo>
                  <a:lnTo>
                    <a:pt x="4" y="128"/>
                  </a:lnTo>
                  <a:lnTo>
                    <a:pt x="2" y="143"/>
                  </a:lnTo>
                  <a:lnTo>
                    <a:pt x="0" y="159"/>
                  </a:lnTo>
                  <a:lnTo>
                    <a:pt x="0" y="174"/>
                  </a:lnTo>
                  <a:lnTo>
                    <a:pt x="0" y="188"/>
                  </a:lnTo>
                  <a:lnTo>
                    <a:pt x="2" y="200"/>
                  </a:lnTo>
                  <a:lnTo>
                    <a:pt x="6" y="209"/>
                  </a:lnTo>
                  <a:lnTo>
                    <a:pt x="12" y="217"/>
                  </a:lnTo>
                  <a:lnTo>
                    <a:pt x="17" y="225"/>
                  </a:lnTo>
                  <a:lnTo>
                    <a:pt x="23" y="229"/>
                  </a:lnTo>
                  <a:lnTo>
                    <a:pt x="33" y="235"/>
                  </a:lnTo>
                  <a:lnTo>
                    <a:pt x="41" y="236"/>
                  </a:lnTo>
                  <a:lnTo>
                    <a:pt x="50" y="238"/>
                  </a:lnTo>
                  <a:lnTo>
                    <a:pt x="68" y="240"/>
                  </a:lnTo>
                  <a:lnTo>
                    <a:pt x="89" y="240"/>
                  </a:lnTo>
                  <a:lnTo>
                    <a:pt x="107" y="238"/>
                  </a:lnTo>
                  <a:lnTo>
                    <a:pt x="124" y="235"/>
                  </a:lnTo>
                  <a:lnTo>
                    <a:pt x="138" y="235"/>
                  </a:lnTo>
                  <a:lnTo>
                    <a:pt x="149" y="235"/>
                  </a:lnTo>
                  <a:lnTo>
                    <a:pt x="161" y="236"/>
                  </a:lnTo>
                  <a:lnTo>
                    <a:pt x="172" y="238"/>
                  </a:lnTo>
                  <a:lnTo>
                    <a:pt x="194" y="246"/>
                  </a:lnTo>
                  <a:lnTo>
                    <a:pt x="209" y="258"/>
                  </a:lnTo>
                  <a:lnTo>
                    <a:pt x="225" y="268"/>
                  </a:lnTo>
                  <a:lnTo>
                    <a:pt x="231" y="273"/>
                  </a:lnTo>
                  <a:lnTo>
                    <a:pt x="235" y="277"/>
                  </a:lnTo>
                  <a:lnTo>
                    <a:pt x="238" y="281"/>
                  </a:lnTo>
                  <a:lnTo>
                    <a:pt x="240" y="285"/>
                  </a:lnTo>
                  <a:lnTo>
                    <a:pt x="242" y="287"/>
                  </a:lnTo>
                  <a:lnTo>
                    <a:pt x="312" y="15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7" name="Freeform 373">
              <a:extLst>
                <a:ext uri="{FF2B5EF4-FFF2-40B4-BE49-F238E27FC236}">
                  <a16:creationId xmlns:a16="http://schemas.microsoft.com/office/drawing/2014/main" id="{70104A28-70DB-4624-A2B2-4C40B6E249CA}"/>
                </a:ext>
              </a:extLst>
            </p:cNvPr>
            <p:cNvSpPr>
              <a:spLocks noChangeAspect="1"/>
            </p:cNvSpPr>
            <p:nvPr/>
          </p:nvSpPr>
          <p:spPr bwMode="auto">
            <a:xfrm>
              <a:off x="511" y="2740"/>
              <a:ext cx="12" cy="11"/>
            </a:xfrm>
            <a:custGeom>
              <a:avLst/>
              <a:gdLst>
                <a:gd name="T0" fmla="*/ 0 w 95"/>
                <a:gd name="T1" fmla="*/ 0 h 89"/>
                <a:gd name="T2" fmla="*/ 0 w 95"/>
                <a:gd name="T3" fmla="*/ 0 h 89"/>
                <a:gd name="T4" fmla="*/ 0 w 95"/>
                <a:gd name="T5" fmla="*/ 0 h 89"/>
                <a:gd name="T6" fmla="*/ 0 w 95"/>
                <a:gd name="T7" fmla="*/ 0 h 89"/>
                <a:gd name="T8" fmla="*/ 0 w 95"/>
                <a:gd name="T9" fmla="*/ 0 h 89"/>
                <a:gd name="T10" fmla="*/ 0 w 95"/>
                <a:gd name="T11" fmla="*/ 0 h 89"/>
                <a:gd name="T12" fmla="*/ 1 w 95"/>
                <a:gd name="T13" fmla="*/ 1 h 89"/>
                <a:gd name="T14" fmla="*/ 1 w 95"/>
                <a:gd name="T15" fmla="*/ 0 h 89"/>
                <a:gd name="T16" fmla="*/ 1 w 95"/>
                <a:gd name="T17" fmla="*/ 0 h 89"/>
                <a:gd name="T18" fmla="*/ 1 w 95"/>
                <a:gd name="T19" fmla="*/ 0 h 89"/>
                <a:gd name="T20" fmla="*/ 1 w 95"/>
                <a:gd name="T21" fmla="*/ 0 h 89"/>
                <a:gd name="T22" fmla="*/ 1 w 95"/>
                <a:gd name="T23" fmla="*/ 0 h 89"/>
                <a:gd name="T24" fmla="*/ 1 w 95"/>
                <a:gd name="T25" fmla="*/ 0 h 89"/>
                <a:gd name="T26" fmla="*/ 1 w 95"/>
                <a:gd name="T27" fmla="*/ 0 h 89"/>
                <a:gd name="T28" fmla="*/ 1 w 95"/>
                <a:gd name="T29" fmla="*/ 0 h 89"/>
                <a:gd name="T30" fmla="*/ 1 w 95"/>
                <a:gd name="T31" fmla="*/ 0 h 89"/>
                <a:gd name="T32" fmla="*/ 2 w 95"/>
                <a:gd name="T33" fmla="*/ 0 h 89"/>
                <a:gd name="T34" fmla="*/ 2 w 95"/>
                <a:gd name="T35" fmla="*/ 0 h 89"/>
                <a:gd name="T36" fmla="*/ 2 w 95"/>
                <a:gd name="T37" fmla="*/ 0 h 89"/>
                <a:gd name="T38" fmla="*/ 2 w 95"/>
                <a:gd name="T39" fmla="*/ 0 h 89"/>
                <a:gd name="T40" fmla="*/ 2 w 95"/>
                <a:gd name="T41" fmla="*/ 1 h 89"/>
                <a:gd name="T42" fmla="*/ 1 w 95"/>
                <a:gd name="T43" fmla="*/ 1 h 89"/>
                <a:gd name="T44" fmla="*/ 1 w 95"/>
                <a:gd name="T45" fmla="*/ 1 h 89"/>
                <a:gd name="T46" fmla="*/ 1 w 95"/>
                <a:gd name="T47" fmla="*/ 1 h 89"/>
                <a:gd name="T48" fmla="*/ 1 w 95"/>
                <a:gd name="T49" fmla="*/ 1 h 89"/>
                <a:gd name="T50" fmla="*/ 1 w 95"/>
                <a:gd name="T51" fmla="*/ 1 h 89"/>
                <a:gd name="T52" fmla="*/ 1 w 95"/>
                <a:gd name="T53" fmla="*/ 1 h 89"/>
                <a:gd name="T54" fmla="*/ 1 w 95"/>
                <a:gd name="T55" fmla="*/ 1 h 89"/>
                <a:gd name="T56" fmla="*/ 0 w 95"/>
                <a:gd name="T57" fmla="*/ 1 h 89"/>
                <a:gd name="T58" fmla="*/ 0 w 95"/>
                <a:gd name="T59" fmla="*/ 1 h 89"/>
                <a:gd name="T60" fmla="*/ 0 w 95"/>
                <a:gd name="T61" fmla="*/ 1 h 89"/>
                <a:gd name="T62" fmla="*/ 0 w 95"/>
                <a:gd name="T63" fmla="*/ 1 h 89"/>
                <a:gd name="T64" fmla="*/ 0 w 95"/>
                <a:gd name="T65" fmla="*/ 1 h 89"/>
                <a:gd name="T66" fmla="*/ 0 w 95"/>
                <a:gd name="T67" fmla="*/ 1 h 89"/>
                <a:gd name="T68" fmla="*/ 0 w 95"/>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
                <a:gd name="T106" fmla="*/ 0 h 89"/>
                <a:gd name="T107" fmla="*/ 95 w 95"/>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 h="89">
                  <a:moveTo>
                    <a:pt x="0" y="14"/>
                  </a:moveTo>
                  <a:lnTo>
                    <a:pt x="0" y="14"/>
                  </a:lnTo>
                  <a:lnTo>
                    <a:pt x="4" y="20"/>
                  </a:lnTo>
                  <a:lnTo>
                    <a:pt x="8" y="25"/>
                  </a:lnTo>
                  <a:lnTo>
                    <a:pt x="14" y="29"/>
                  </a:lnTo>
                  <a:lnTo>
                    <a:pt x="22" y="35"/>
                  </a:lnTo>
                  <a:lnTo>
                    <a:pt x="31" y="37"/>
                  </a:lnTo>
                  <a:lnTo>
                    <a:pt x="37" y="35"/>
                  </a:lnTo>
                  <a:lnTo>
                    <a:pt x="41" y="35"/>
                  </a:lnTo>
                  <a:lnTo>
                    <a:pt x="49" y="31"/>
                  </a:lnTo>
                  <a:lnTo>
                    <a:pt x="55" y="27"/>
                  </a:lnTo>
                  <a:lnTo>
                    <a:pt x="66" y="18"/>
                  </a:lnTo>
                  <a:lnTo>
                    <a:pt x="76" y="12"/>
                  </a:lnTo>
                  <a:lnTo>
                    <a:pt x="84" y="6"/>
                  </a:lnTo>
                  <a:lnTo>
                    <a:pt x="89" y="4"/>
                  </a:lnTo>
                  <a:lnTo>
                    <a:pt x="91" y="0"/>
                  </a:lnTo>
                  <a:lnTo>
                    <a:pt x="95" y="0"/>
                  </a:lnTo>
                  <a:lnTo>
                    <a:pt x="95" y="8"/>
                  </a:lnTo>
                  <a:lnTo>
                    <a:pt x="95" y="12"/>
                  </a:lnTo>
                  <a:lnTo>
                    <a:pt x="95" y="25"/>
                  </a:lnTo>
                  <a:lnTo>
                    <a:pt x="95" y="39"/>
                  </a:lnTo>
                  <a:lnTo>
                    <a:pt x="91" y="53"/>
                  </a:lnTo>
                  <a:lnTo>
                    <a:pt x="88" y="66"/>
                  </a:lnTo>
                  <a:lnTo>
                    <a:pt x="86" y="72"/>
                  </a:lnTo>
                  <a:lnTo>
                    <a:pt x="82" y="78"/>
                  </a:lnTo>
                  <a:lnTo>
                    <a:pt x="78" y="80"/>
                  </a:lnTo>
                  <a:lnTo>
                    <a:pt x="74" y="82"/>
                  </a:lnTo>
                  <a:lnTo>
                    <a:pt x="51" y="85"/>
                  </a:lnTo>
                  <a:lnTo>
                    <a:pt x="25" y="87"/>
                  </a:lnTo>
                  <a:lnTo>
                    <a:pt x="16" y="89"/>
                  </a:lnTo>
                  <a:lnTo>
                    <a:pt x="8" y="87"/>
                  </a:lnTo>
                  <a:lnTo>
                    <a:pt x="2" y="85"/>
                  </a:lnTo>
                  <a:lnTo>
                    <a:pt x="0" y="84"/>
                  </a:lnTo>
                  <a:lnTo>
                    <a:pt x="0" y="82"/>
                  </a:lnTo>
                  <a:lnTo>
                    <a:pt x="0" y="1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8" name="Freeform 374">
              <a:extLst>
                <a:ext uri="{FF2B5EF4-FFF2-40B4-BE49-F238E27FC236}">
                  <a16:creationId xmlns:a16="http://schemas.microsoft.com/office/drawing/2014/main" id="{1B98BCF8-5A6B-49BB-AA49-86B791716CD6}"/>
                </a:ext>
              </a:extLst>
            </p:cNvPr>
            <p:cNvSpPr>
              <a:spLocks noChangeAspect="1"/>
            </p:cNvSpPr>
            <p:nvPr/>
          </p:nvSpPr>
          <p:spPr bwMode="auto">
            <a:xfrm>
              <a:off x="528" y="2747"/>
              <a:ext cx="9" cy="7"/>
            </a:xfrm>
            <a:custGeom>
              <a:avLst/>
              <a:gdLst>
                <a:gd name="T0" fmla="*/ 1 w 66"/>
                <a:gd name="T1" fmla="*/ 1 h 59"/>
                <a:gd name="T2" fmla="*/ 1 w 66"/>
                <a:gd name="T3" fmla="*/ 1 h 59"/>
                <a:gd name="T4" fmla="*/ 1 w 66"/>
                <a:gd name="T5" fmla="*/ 1 h 59"/>
                <a:gd name="T6" fmla="*/ 1 w 66"/>
                <a:gd name="T7" fmla="*/ 1 h 59"/>
                <a:gd name="T8" fmla="*/ 1 w 66"/>
                <a:gd name="T9" fmla="*/ 1 h 59"/>
                <a:gd name="T10" fmla="*/ 1 w 66"/>
                <a:gd name="T11" fmla="*/ 0 h 59"/>
                <a:gd name="T12" fmla="*/ 0 w 66"/>
                <a:gd name="T13" fmla="*/ 0 h 59"/>
                <a:gd name="T14" fmla="*/ 0 w 66"/>
                <a:gd name="T15" fmla="*/ 0 h 59"/>
                <a:gd name="T16" fmla="*/ 0 w 66"/>
                <a:gd name="T17" fmla="*/ 0 h 59"/>
                <a:gd name="T18" fmla="*/ 0 w 66"/>
                <a:gd name="T19" fmla="*/ 0 h 59"/>
                <a:gd name="T20" fmla="*/ 0 w 66"/>
                <a:gd name="T21" fmla="*/ 0 h 59"/>
                <a:gd name="T22" fmla="*/ 0 w 66"/>
                <a:gd name="T23" fmla="*/ 0 h 59"/>
                <a:gd name="T24" fmla="*/ 0 w 66"/>
                <a:gd name="T25" fmla="*/ 0 h 59"/>
                <a:gd name="T26" fmla="*/ 0 w 66"/>
                <a:gd name="T27" fmla="*/ 0 h 59"/>
                <a:gd name="T28" fmla="*/ 0 w 66"/>
                <a:gd name="T29" fmla="*/ 0 h 59"/>
                <a:gd name="T30" fmla="*/ 0 w 66"/>
                <a:gd name="T31" fmla="*/ 0 h 59"/>
                <a:gd name="T32" fmla="*/ 0 w 66"/>
                <a:gd name="T33" fmla="*/ 0 h 59"/>
                <a:gd name="T34" fmla="*/ 1 w 66"/>
                <a:gd name="T35" fmla="*/ 0 h 59"/>
                <a:gd name="T36" fmla="*/ 1 w 66"/>
                <a:gd name="T37" fmla="*/ 1 h 59"/>
                <a:gd name="T38" fmla="*/ 1 w 66"/>
                <a:gd name="T39" fmla="*/ 1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59"/>
                <a:gd name="T62" fmla="*/ 66 w 66"/>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59">
                  <a:moveTo>
                    <a:pt x="62" y="59"/>
                  </a:moveTo>
                  <a:lnTo>
                    <a:pt x="60" y="59"/>
                  </a:lnTo>
                  <a:lnTo>
                    <a:pt x="56" y="55"/>
                  </a:lnTo>
                  <a:lnTo>
                    <a:pt x="50" y="49"/>
                  </a:lnTo>
                  <a:lnTo>
                    <a:pt x="43" y="43"/>
                  </a:lnTo>
                  <a:lnTo>
                    <a:pt x="33" y="37"/>
                  </a:lnTo>
                  <a:lnTo>
                    <a:pt x="25" y="33"/>
                  </a:lnTo>
                  <a:lnTo>
                    <a:pt x="17" y="31"/>
                  </a:lnTo>
                  <a:lnTo>
                    <a:pt x="10" y="31"/>
                  </a:lnTo>
                  <a:lnTo>
                    <a:pt x="6" y="33"/>
                  </a:lnTo>
                  <a:lnTo>
                    <a:pt x="4" y="31"/>
                  </a:lnTo>
                  <a:lnTo>
                    <a:pt x="0" y="29"/>
                  </a:lnTo>
                  <a:lnTo>
                    <a:pt x="0" y="26"/>
                  </a:lnTo>
                  <a:lnTo>
                    <a:pt x="0" y="20"/>
                  </a:lnTo>
                  <a:lnTo>
                    <a:pt x="0" y="6"/>
                  </a:lnTo>
                  <a:lnTo>
                    <a:pt x="2" y="2"/>
                  </a:lnTo>
                  <a:lnTo>
                    <a:pt x="2" y="0"/>
                  </a:lnTo>
                  <a:lnTo>
                    <a:pt x="39" y="16"/>
                  </a:lnTo>
                  <a:lnTo>
                    <a:pt x="66" y="45"/>
                  </a:lnTo>
                  <a:lnTo>
                    <a:pt x="62" y="5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9" name="Freeform 375">
              <a:extLst>
                <a:ext uri="{FF2B5EF4-FFF2-40B4-BE49-F238E27FC236}">
                  <a16:creationId xmlns:a16="http://schemas.microsoft.com/office/drawing/2014/main" id="{002ED0F4-D27E-404F-9D56-8D5DFA06A25A}"/>
                </a:ext>
              </a:extLst>
            </p:cNvPr>
            <p:cNvSpPr>
              <a:spLocks noChangeAspect="1"/>
            </p:cNvSpPr>
            <p:nvPr/>
          </p:nvSpPr>
          <p:spPr bwMode="auto">
            <a:xfrm>
              <a:off x="494" y="2716"/>
              <a:ext cx="30" cy="49"/>
            </a:xfrm>
            <a:custGeom>
              <a:avLst/>
              <a:gdLst>
                <a:gd name="T0" fmla="*/ 4 w 238"/>
                <a:gd name="T1" fmla="*/ 1 h 400"/>
                <a:gd name="T2" fmla="*/ 4 w 238"/>
                <a:gd name="T3" fmla="*/ 1 h 400"/>
                <a:gd name="T4" fmla="*/ 3 w 238"/>
                <a:gd name="T5" fmla="*/ 1 h 400"/>
                <a:gd name="T6" fmla="*/ 3 w 238"/>
                <a:gd name="T7" fmla="*/ 1 h 400"/>
                <a:gd name="T8" fmla="*/ 3 w 238"/>
                <a:gd name="T9" fmla="*/ 2 h 400"/>
                <a:gd name="T10" fmla="*/ 2 w 238"/>
                <a:gd name="T11" fmla="*/ 2 h 400"/>
                <a:gd name="T12" fmla="*/ 2 w 238"/>
                <a:gd name="T13" fmla="*/ 2 h 400"/>
                <a:gd name="T14" fmla="*/ 2 w 238"/>
                <a:gd name="T15" fmla="*/ 3 h 400"/>
                <a:gd name="T16" fmla="*/ 2 w 238"/>
                <a:gd name="T17" fmla="*/ 4 h 400"/>
                <a:gd name="T18" fmla="*/ 2 w 238"/>
                <a:gd name="T19" fmla="*/ 4 h 400"/>
                <a:gd name="T20" fmla="*/ 2 w 238"/>
                <a:gd name="T21" fmla="*/ 4 h 400"/>
                <a:gd name="T22" fmla="*/ 2 w 238"/>
                <a:gd name="T23" fmla="*/ 4 h 400"/>
                <a:gd name="T24" fmla="*/ 2 w 238"/>
                <a:gd name="T25" fmla="*/ 5 h 400"/>
                <a:gd name="T26" fmla="*/ 2 w 238"/>
                <a:gd name="T27" fmla="*/ 5 h 400"/>
                <a:gd name="T28" fmla="*/ 2 w 238"/>
                <a:gd name="T29" fmla="*/ 5 h 400"/>
                <a:gd name="T30" fmla="*/ 2 w 238"/>
                <a:gd name="T31" fmla="*/ 5 h 400"/>
                <a:gd name="T32" fmla="*/ 2 w 238"/>
                <a:gd name="T33" fmla="*/ 5 h 400"/>
                <a:gd name="T34" fmla="*/ 2 w 238"/>
                <a:gd name="T35" fmla="*/ 6 h 400"/>
                <a:gd name="T36" fmla="*/ 2 w 238"/>
                <a:gd name="T37" fmla="*/ 6 h 400"/>
                <a:gd name="T38" fmla="*/ 1 w 238"/>
                <a:gd name="T39" fmla="*/ 6 h 400"/>
                <a:gd name="T40" fmla="*/ 1 w 238"/>
                <a:gd name="T41" fmla="*/ 6 h 400"/>
                <a:gd name="T42" fmla="*/ 1 w 238"/>
                <a:gd name="T43" fmla="*/ 6 h 400"/>
                <a:gd name="T44" fmla="*/ 1 w 238"/>
                <a:gd name="T45" fmla="*/ 6 h 400"/>
                <a:gd name="T46" fmla="*/ 0 w 238"/>
                <a:gd name="T47" fmla="*/ 5 h 400"/>
                <a:gd name="T48" fmla="*/ 0 w 238"/>
                <a:gd name="T49" fmla="*/ 5 h 400"/>
                <a:gd name="T50" fmla="*/ 0 w 238"/>
                <a:gd name="T51" fmla="*/ 5 h 400"/>
                <a:gd name="T52" fmla="*/ 0 w 238"/>
                <a:gd name="T53" fmla="*/ 4 h 400"/>
                <a:gd name="T54" fmla="*/ 0 w 238"/>
                <a:gd name="T55" fmla="*/ 4 h 400"/>
                <a:gd name="T56" fmla="*/ 0 w 238"/>
                <a:gd name="T57" fmla="*/ 4 h 400"/>
                <a:gd name="T58" fmla="*/ 1 w 238"/>
                <a:gd name="T59" fmla="*/ 3 h 400"/>
                <a:gd name="T60" fmla="*/ 1 w 238"/>
                <a:gd name="T61" fmla="*/ 3 h 400"/>
                <a:gd name="T62" fmla="*/ 1 w 238"/>
                <a:gd name="T63" fmla="*/ 2 h 400"/>
                <a:gd name="T64" fmla="*/ 2 w 238"/>
                <a:gd name="T65" fmla="*/ 2 h 400"/>
                <a:gd name="T66" fmla="*/ 4 w 238"/>
                <a:gd name="T67" fmla="*/ 0 h 4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8"/>
                <a:gd name="T103" fmla="*/ 0 h 400"/>
                <a:gd name="T104" fmla="*/ 238 w 238"/>
                <a:gd name="T105" fmla="*/ 400 h 4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8" h="400">
                  <a:moveTo>
                    <a:pt x="234" y="74"/>
                  </a:moveTo>
                  <a:lnTo>
                    <a:pt x="232" y="74"/>
                  </a:lnTo>
                  <a:lnTo>
                    <a:pt x="230" y="74"/>
                  </a:lnTo>
                  <a:lnTo>
                    <a:pt x="225" y="76"/>
                  </a:lnTo>
                  <a:lnTo>
                    <a:pt x="217" y="78"/>
                  </a:lnTo>
                  <a:lnTo>
                    <a:pt x="209" y="82"/>
                  </a:lnTo>
                  <a:lnTo>
                    <a:pt x="199" y="86"/>
                  </a:lnTo>
                  <a:lnTo>
                    <a:pt x="188" y="91"/>
                  </a:lnTo>
                  <a:lnTo>
                    <a:pt x="178" y="99"/>
                  </a:lnTo>
                  <a:lnTo>
                    <a:pt x="166" y="107"/>
                  </a:lnTo>
                  <a:lnTo>
                    <a:pt x="157" y="117"/>
                  </a:lnTo>
                  <a:lnTo>
                    <a:pt x="145" y="128"/>
                  </a:lnTo>
                  <a:lnTo>
                    <a:pt x="135" y="142"/>
                  </a:lnTo>
                  <a:lnTo>
                    <a:pt x="128" y="157"/>
                  </a:lnTo>
                  <a:lnTo>
                    <a:pt x="120" y="175"/>
                  </a:lnTo>
                  <a:lnTo>
                    <a:pt x="114" y="196"/>
                  </a:lnTo>
                  <a:lnTo>
                    <a:pt x="110" y="217"/>
                  </a:lnTo>
                  <a:lnTo>
                    <a:pt x="108" y="237"/>
                  </a:lnTo>
                  <a:lnTo>
                    <a:pt x="108" y="250"/>
                  </a:lnTo>
                  <a:lnTo>
                    <a:pt x="110" y="264"/>
                  </a:lnTo>
                  <a:lnTo>
                    <a:pt x="110" y="274"/>
                  </a:lnTo>
                  <a:lnTo>
                    <a:pt x="114" y="281"/>
                  </a:lnTo>
                  <a:lnTo>
                    <a:pt x="116" y="289"/>
                  </a:lnTo>
                  <a:lnTo>
                    <a:pt x="122" y="295"/>
                  </a:lnTo>
                  <a:lnTo>
                    <a:pt x="126" y="297"/>
                  </a:lnTo>
                  <a:lnTo>
                    <a:pt x="133" y="303"/>
                  </a:lnTo>
                  <a:lnTo>
                    <a:pt x="141" y="303"/>
                  </a:lnTo>
                  <a:lnTo>
                    <a:pt x="147" y="303"/>
                  </a:lnTo>
                  <a:lnTo>
                    <a:pt x="149" y="303"/>
                  </a:lnTo>
                  <a:lnTo>
                    <a:pt x="147" y="303"/>
                  </a:lnTo>
                  <a:lnTo>
                    <a:pt x="147" y="307"/>
                  </a:lnTo>
                  <a:lnTo>
                    <a:pt x="145" y="311"/>
                  </a:lnTo>
                  <a:lnTo>
                    <a:pt x="141" y="318"/>
                  </a:lnTo>
                  <a:lnTo>
                    <a:pt x="135" y="334"/>
                  </a:lnTo>
                  <a:lnTo>
                    <a:pt x="126" y="351"/>
                  </a:lnTo>
                  <a:lnTo>
                    <a:pt x="114" y="369"/>
                  </a:lnTo>
                  <a:lnTo>
                    <a:pt x="104" y="384"/>
                  </a:lnTo>
                  <a:lnTo>
                    <a:pt x="98" y="392"/>
                  </a:lnTo>
                  <a:lnTo>
                    <a:pt x="93" y="396"/>
                  </a:lnTo>
                  <a:lnTo>
                    <a:pt x="87" y="400"/>
                  </a:lnTo>
                  <a:lnTo>
                    <a:pt x="83" y="400"/>
                  </a:lnTo>
                  <a:lnTo>
                    <a:pt x="77" y="400"/>
                  </a:lnTo>
                  <a:lnTo>
                    <a:pt x="71" y="398"/>
                  </a:lnTo>
                  <a:lnTo>
                    <a:pt x="66" y="394"/>
                  </a:lnTo>
                  <a:lnTo>
                    <a:pt x="58" y="390"/>
                  </a:lnTo>
                  <a:lnTo>
                    <a:pt x="44" y="380"/>
                  </a:lnTo>
                  <a:lnTo>
                    <a:pt x="29" y="365"/>
                  </a:lnTo>
                  <a:lnTo>
                    <a:pt x="17" y="347"/>
                  </a:lnTo>
                  <a:lnTo>
                    <a:pt x="11" y="338"/>
                  </a:lnTo>
                  <a:lnTo>
                    <a:pt x="7" y="328"/>
                  </a:lnTo>
                  <a:lnTo>
                    <a:pt x="3" y="316"/>
                  </a:lnTo>
                  <a:lnTo>
                    <a:pt x="2" y="305"/>
                  </a:lnTo>
                  <a:lnTo>
                    <a:pt x="0" y="293"/>
                  </a:lnTo>
                  <a:lnTo>
                    <a:pt x="2" y="281"/>
                  </a:lnTo>
                  <a:lnTo>
                    <a:pt x="3" y="270"/>
                  </a:lnTo>
                  <a:lnTo>
                    <a:pt x="7" y="258"/>
                  </a:lnTo>
                  <a:lnTo>
                    <a:pt x="13" y="247"/>
                  </a:lnTo>
                  <a:lnTo>
                    <a:pt x="19" y="235"/>
                  </a:lnTo>
                  <a:lnTo>
                    <a:pt x="34" y="214"/>
                  </a:lnTo>
                  <a:lnTo>
                    <a:pt x="52" y="194"/>
                  </a:lnTo>
                  <a:lnTo>
                    <a:pt x="67" y="179"/>
                  </a:lnTo>
                  <a:lnTo>
                    <a:pt x="75" y="173"/>
                  </a:lnTo>
                  <a:lnTo>
                    <a:pt x="83" y="167"/>
                  </a:lnTo>
                  <a:lnTo>
                    <a:pt x="89" y="161"/>
                  </a:lnTo>
                  <a:lnTo>
                    <a:pt x="93" y="157"/>
                  </a:lnTo>
                  <a:lnTo>
                    <a:pt x="95" y="155"/>
                  </a:lnTo>
                  <a:lnTo>
                    <a:pt x="97" y="155"/>
                  </a:lnTo>
                  <a:lnTo>
                    <a:pt x="238" y="0"/>
                  </a:lnTo>
                  <a:lnTo>
                    <a:pt x="234" y="7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0" name="Freeform 376">
              <a:extLst>
                <a:ext uri="{FF2B5EF4-FFF2-40B4-BE49-F238E27FC236}">
                  <a16:creationId xmlns:a16="http://schemas.microsoft.com/office/drawing/2014/main" id="{55496D9C-8B45-4E68-B3BF-C393142368D7}"/>
                </a:ext>
              </a:extLst>
            </p:cNvPr>
            <p:cNvSpPr>
              <a:spLocks noChangeAspect="1"/>
            </p:cNvSpPr>
            <p:nvPr/>
          </p:nvSpPr>
          <p:spPr bwMode="auto">
            <a:xfrm>
              <a:off x="484" y="2740"/>
              <a:ext cx="22" cy="35"/>
            </a:xfrm>
            <a:custGeom>
              <a:avLst/>
              <a:gdLst>
                <a:gd name="T0" fmla="*/ 2 w 180"/>
                <a:gd name="T1" fmla="*/ 0 h 281"/>
                <a:gd name="T2" fmla="*/ 0 w 180"/>
                <a:gd name="T3" fmla="*/ 1 h 281"/>
                <a:gd name="T4" fmla="*/ 0 w 180"/>
                <a:gd name="T5" fmla="*/ 2 h 281"/>
                <a:gd name="T6" fmla="*/ 0 w 180"/>
                <a:gd name="T7" fmla="*/ 2 h 281"/>
                <a:gd name="T8" fmla="*/ 0 w 180"/>
                <a:gd name="T9" fmla="*/ 2 h 281"/>
                <a:gd name="T10" fmla="*/ 0 w 180"/>
                <a:gd name="T11" fmla="*/ 2 h 281"/>
                <a:gd name="T12" fmla="*/ 0 w 180"/>
                <a:gd name="T13" fmla="*/ 2 h 281"/>
                <a:gd name="T14" fmla="*/ 0 w 180"/>
                <a:gd name="T15" fmla="*/ 2 h 281"/>
                <a:gd name="T16" fmla="*/ 0 w 180"/>
                <a:gd name="T17" fmla="*/ 2 h 281"/>
                <a:gd name="T18" fmla="*/ 0 w 180"/>
                <a:gd name="T19" fmla="*/ 3 h 281"/>
                <a:gd name="T20" fmla="*/ 0 w 180"/>
                <a:gd name="T21" fmla="*/ 3 h 281"/>
                <a:gd name="T22" fmla="*/ 0 w 180"/>
                <a:gd name="T23" fmla="*/ 3 h 281"/>
                <a:gd name="T24" fmla="*/ 0 w 180"/>
                <a:gd name="T25" fmla="*/ 3 h 281"/>
                <a:gd name="T26" fmla="*/ 0 w 180"/>
                <a:gd name="T27" fmla="*/ 4 h 281"/>
                <a:gd name="T28" fmla="*/ 0 w 180"/>
                <a:gd name="T29" fmla="*/ 4 h 281"/>
                <a:gd name="T30" fmla="*/ 0 w 180"/>
                <a:gd name="T31" fmla="*/ 4 h 281"/>
                <a:gd name="T32" fmla="*/ 0 w 180"/>
                <a:gd name="T33" fmla="*/ 4 h 281"/>
                <a:gd name="T34" fmla="*/ 1 w 180"/>
                <a:gd name="T35" fmla="*/ 4 h 281"/>
                <a:gd name="T36" fmla="*/ 1 w 180"/>
                <a:gd name="T37" fmla="*/ 4 h 281"/>
                <a:gd name="T38" fmla="*/ 1 w 180"/>
                <a:gd name="T39" fmla="*/ 4 h 281"/>
                <a:gd name="T40" fmla="*/ 1 w 180"/>
                <a:gd name="T41" fmla="*/ 4 h 281"/>
                <a:gd name="T42" fmla="*/ 1 w 180"/>
                <a:gd name="T43" fmla="*/ 4 h 281"/>
                <a:gd name="T44" fmla="*/ 1 w 180"/>
                <a:gd name="T45" fmla="*/ 4 h 281"/>
                <a:gd name="T46" fmla="*/ 1 w 180"/>
                <a:gd name="T47" fmla="*/ 4 h 281"/>
                <a:gd name="T48" fmla="*/ 2 w 180"/>
                <a:gd name="T49" fmla="*/ 4 h 281"/>
                <a:gd name="T50" fmla="*/ 2 w 180"/>
                <a:gd name="T51" fmla="*/ 4 h 281"/>
                <a:gd name="T52" fmla="*/ 2 w 180"/>
                <a:gd name="T53" fmla="*/ 4 h 281"/>
                <a:gd name="T54" fmla="*/ 2 w 180"/>
                <a:gd name="T55" fmla="*/ 4 h 281"/>
                <a:gd name="T56" fmla="*/ 2 w 180"/>
                <a:gd name="T57" fmla="*/ 3 h 281"/>
                <a:gd name="T58" fmla="*/ 3 w 180"/>
                <a:gd name="T59" fmla="*/ 3 h 281"/>
                <a:gd name="T60" fmla="*/ 3 w 180"/>
                <a:gd name="T61" fmla="*/ 3 h 281"/>
                <a:gd name="T62" fmla="*/ 3 w 180"/>
                <a:gd name="T63" fmla="*/ 3 h 281"/>
                <a:gd name="T64" fmla="*/ 3 w 180"/>
                <a:gd name="T65" fmla="*/ 3 h 281"/>
                <a:gd name="T66" fmla="*/ 3 w 180"/>
                <a:gd name="T67" fmla="*/ 3 h 281"/>
                <a:gd name="T68" fmla="*/ 3 w 180"/>
                <a:gd name="T69" fmla="*/ 3 h 281"/>
                <a:gd name="T70" fmla="*/ 3 w 180"/>
                <a:gd name="T71" fmla="*/ 3 h 281"/>
                <a:gd name="T72" fmla="*/ 3 w 180"/>
                <a:gd name="T73" fmla="*/ 3 h 281"/>
                <a:gd name="T74" fmla="*/ 2 w 180"/>
                <a:gd name="T75" fmla="*/ 3 h 281"/>
                <a:gd name="T76" fmla="*/ 2 w 180"/>
                <a:gd name="T77" fmla="*/ 3 h 281"/>
                <a:gd name="T78" fmla="*/ 2 w 180"/>
                <a:gd name="T79" fmla="*/ 3 h 281"/>
                <a:gd name="T80" fmla="*/ 2 w 180"/>
                <a:gd name="T81" fmla="*/ 2 h 281"/>
                <a:gd name="T82" fmla="*/ 2 w 180"/>
                <a:gd name="T83" fmla="*/ 2 h 281"/>
                <a:gd name="T84" fmla="*/ 1 w 180"/>
                <a:gd name="T85" fmla="*/ 2 h 281"/>
                <a:gd name="T86" fmla="*/ 1 w 180"/>
                <a:gd name="T87" fmla="*/ 2 h 281"/>
                <a:gd name="T88" fmla="*/ 1 w 180"/>
                <a:gd name="T89" fmla="*/ 2 h 281"/>
                <a:gd name="T90" fmla="*/ 1 w 180"/>
                <a:gd name="T91" fmla="*/ 2 h 281"/>
                <a:gd name="T92" fmla="*/ 1 w 180"/>
                <a:gd name="T93" fmla="*/ 2 h 281"/>
                <a:gd name="T94" fmla="*/ 1 w 180"/>
                <a:gd name="T95" fmla="*/ 2 h 281"/>
                <a:gd name="T96" fmla="*/ 1 w 180"/>
                <a:gd name="T97" fmla="*/ 2 h 281"/>
                <a:gd name="T98" fmla="*/ 1 w 180"/>
                <a:gd name="T99" fmla="*/ 1 h 281"/>
                <a:gd name="T100" fmla="*/ 2 w 180"/>
                <a:gd name="T101" fmla="*/ 1 h 281"/>
                <a:gd name="T102" fmla="*/ 2 w 180"/>
                <a:gd name="T103" fmla="*/ 0 h 281"/>
                <a:gd name="T104" fmla="*/ 2 w 180"/>
                <a:gd name="T105" fmla="*/ 0 h 281"/>
                <a:gd name="T106" fmla="*/ 2 w 180"/>
                <a:gd name="T107" fmla="*/ 0 h 281"/>
                <a:gd name="T108" fmla="*/ 2 w 180"/>
                <a:gd name="T109" fmla="*/ 0 h 281"/>
                <a:gd name="T110" fmla="*/ 2 w 180"/>
                <a:gd name="T111" fmla="*/ 0 h 281"/>
                <a:gd name="T112" fmla="*/ 2 w 180"/>
                <a:gd name="T113" fmla="*/ 0 h 281"/>
                <a:gd name="T114" fmla="*/ 2 w 180"/>
                <a:gd name="T115" fmla="*/ 0 h 2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0"/>
                <a:gd name="T175" fmla="*/ 0 h 281"/>
                <a:gd name="T176" fmla="*/ 180 w 180"/>
                <a:gd name="T177" fmla="*/ 281 h 2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0" h="281">
                  <a:moveTo>
                    <a:pt x="132" y="0"/>
                  </a:moveTo>
                  <a:lnTo>
                    <a:pt x="8" y="99"/>
                  </a:lnTo>
                  <a:lnTo>
                    <a:pt x="8" y="101"/>
                  </a:lnTo>
                  <a:lnTo>
                    <a:pt x="8" y="105"/>
                  </a:lnTo>
                  <a:lnTo>
                    <a:pt x="6" y="109"/>
                  </a:lnTo>
                  <a:lnTo>
                    <a:pt x="6" y="120"/>
                  </a:lnTo>
                  <a:lnTo>
                    <a:pt x="4" y="134"/>
                  </a:lnTo>
                  <a:lnTo>
                    <a:pt x="2" y="150"/>
                  </a:lnTo>
                  <a:lnTo>
                    <a:pt x="0" y="169"/>
                  </a:lnTo>
                  <a:lnTo>
                    <a:pt x="2" y="186"/>
                  </a:lnTo>
                  <a:lnTo>
                    <a:pt x="4" y="206"/>
                  </a:lnTo>
                  <a:lnTo>
                    <a:pt x="6" y="223"/>
                  </a:lnTo>
                  <a:lnTo>
                    <a:pt x="10" y="241"/>
                  </a:lnTo>
                  <a:lnTo>
                    <a:pt x="18" y="256"/>
                  </a:lnTo>
                  <a:lnTo>
                    <a:pt x="27" y="268"/>
                  </a:lnTo>
                  <a:lnTo>
                    <a:pt x="33" y="274"/>
                  </a:lnTo>
                  <a:lnTo>
                    <a:pt x="41" y="278"/>
                  </a:lnTo>
                  <a:lnTo>
                    <a:pt x="49" y="279"/>
                  </a:lnTo>
                  <a:lnTo>
                    <a:pt x="56" y="281"/>
                  </a:lnTo>
                  <a:lnTo>
                    <a:pt x="64" y="281"/>
                  </a:lnTo>
                  <a:lnTo>
                    <a:pt x="76" y="281"/>
                  </a:lnTo>
                  <a:lnTo>
                    <a:pt x="85" y="278"/>
                  </a:lnTo>
                  <a:lnTo>
                    <a:pt x="99" y="276"/>
                  </a:lnTo>
                  <a:lnTo>
                    <a:pt x="115" y="266"/>
                  </a:lnTo>
                  <a:lnTo>
                    <a:pt x="130" y="256"/>
                  </a:lnTo>
                  <a:lnTo>
                    <a:pt x="144" y="245"/>
                  </a:lnTo>
                  <a:lnTo>
                    <a:pt x="155" y="231"/>
                  </a:lnTo>
                  <a:lnTo>
                    <a:pt x="165" y="219"/>
                  </a:lnTo>
                  <a:lnTo>
                    <a:pt x="175" y="210"/>
                  </a:lnTo>
                  <a:lnTo>
                    <a:pt x="177" y="206"/>
                  </a:lnTo>
                  <a:lnTo>
                    <a:pt x="179" y="202"/>
                  </a:lnTo>
                  <a:lnTo>
                    <a:pt x="180" y="200"/>
                  </a:lnTo>
                  <a:lnTo>
                    <a:pt x="179" y="198"/>
                  </a:lnTo>
                  <a:lnTo>
                    <a:pt x="177" y="198"/>
                  </a:lnTo>
                  <a:lnTo>
                    <a:pt x="171" y="196"/>
                  </a:lnTo>
                  <a:lnTo>
                    <a:pt x="165" y="192"/>
                  </a:lnTo>
                  <a:lnTo>
                    <a:pt x="148" y="182"/>
                  </a:lnTo>
                  <a:lnTo>
                    <a:pt x="130" y="173"/>
                  </a:lnTo>
                  <a:lnTo>
                    <a:pt x="113" y="161"/>
                  </a:lnTo>
                  <a:lnTo>
                    <a:pt x="105" y="153"/>
                  </a:lnTo>
                  <a:lnTo>
                    <a:pt x="97" y="148"/>
                  </a:lnTo>
                  <a:lnTo>
                    <a:pt x="91" y="142"/>
                  </a:lnTo>
                  <a:lnTo>
                    <a:pt x="89" y="136"/>
                  </a:lnTo>
                  <a:lnTo>
                    <a:pt x="87" y="130"/>
                  </a:lnTo>
                  <a:lnTo>
                    <a:pt x="87" y="124"/>
                  </a:lnTo>
                  <a:lnTo>
                    <a:pt x="89" y="118"/>
                  </a:lnTo>
                  <a:lnTo>
                    <a:pt x="93" y="111"/>
                  </a:lnTo>
                  <a:lnTo>
                    <a:pt x="99" y="93"/>
                  </a:lnTo>
                  <a:lnTo>
                    <a:pt x="115" y="53"/>
                  </a:lnTo>
                  <a:lnTo>
                    <a:pt x="122" y="31"/>
                  </a:lnTo>
                  <a:lnTo>
                    <a:pt x="124" y="23"/>
                  </a:lnTo>
                  <a:lnTo>
                    <a:pt x="128" y="16"/>
                  </a:lnTo>
                  <a:lnTo>
                    <a:pt x="130" y="10"/>
                  </a:lnTo>
                  <a:lnTo>
                    <a:pt x="132" y="4"/>
                  </a:lnTo>
                  <a:lnTo>
                    <a:pt x="132"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1" name="Freeform 377">
              <a:extLst>
                <a:ext uri="{FF2B5EF4-FFF2-40B4-BE49-F238E27FC236}">
                  <a16:creationId xmlns:a16="http://schemas.microsoft.com/office/drawing/2014/main" id="{C0BBDC71-DAB2-49B5-9897-DC8DC8054C07}"/>
                </a:ext>
              </a:extLst>
            </p:cNvPr>
            <p:cNvSpPr>
              <a:spLocks noChangeAspect="1"/>
            </p:cNvSpPr>
            <p:nvPr/>
          </p:nvSpPr>
          <p:spPr bwMode="auto">
            <a:xfrm>
              <a:off x="534" y="2744"/>
              <a:ext cx="28" cy="41"/>
            </a:xfrm>
            <a:custGeom>
              <a:avLst/>
              <a:gdLst>
                <a:gd name="T0" fmla="*/ 0 w 221"/>
                <a:gd name="T1" fmla="*/ 3 h 324"/>
                <a:gd name="T2" fmla="*/ 0 w 221"/>
                <a:gd name="T3" fmla="*/ 3 h 324"/>
                <a:gd name="T4" fmla="*/ 0 w 221"/>
                <a:gd name="T5" fmla="*/ 4 h 324"/>
                <a:gd name="T6" fmla="*/ 0 w 221"/>
                <a:gd name="T7" fmla="*/ 4 h 324"/>
                <a:gd name="T8" fmla="*/ 0 w 221"/>
                <a:gd name="T9" fmla="*/ 4 h 324"/>
                <a:gd name="T10" fmla="*/ 0 w 221"/>
                <a:gd name="T11" fmla="*/ 5 h 324"/>
                <a:gd name="T12" fmla="*/ 1 w 221"/>
                <a:gd name="T13" fmla="*/ 5 h 324"/>
                <a:gd name="T14" fmla="*/ 1 w 221"/>
                <a:gd name="T15" fmla="*/ 5 h 324"/>
                <a:gd name="T16" fmla="*/ 1 w 221"/>
                <a:gd name="T17" fmla="*/ 5 h 324"/>
                <a:gd name="T18" fmla="*/ 2 w 221"/>
                <a:gd name="T19" fmla="*/ 5 h 324"/>
                <a:gd name="T20" fmla="*/ 2 w 221"/>
                <a:gd name="T21" fmla="*/ 5 h 324"/>
                <a:gd name="T22" fmla="*/ 2 w 221"/>
                <a:gd name="T23" fmla="*/ 4 h 324"/>
                <a:gd name="T24" fmla="*/ 3 w 221"/>
                <a:gd name="T25" fmla="*/ 3 h 324"/>
                <a:gd name="T26" fmla="*/ 3 w 221"/>
                <a:gd name="T27" fmla="*/ 3 h 324"/>
                <a:gd name="T28" fmla="*/ 3 w 221"/>
                <a:gd name="T29" fmla="*/ 3 h 324"/>
                <a:gd name="T30" fmla="*/ 3 w 221"/>
                <a:gd name="T31" fmla="*/ 2 h 324"/>
                <a:gd name="T32" fmla="*/ 3 w 221"/>
                <a:gd name="T33" fmla="*/ 1 h 324"/>
                <a:gd name="T34" fmla="*/ 4 w 221"/>
                <a:gd name="T35" fmla="*/ 1 h 324"/>
                <a:gd name="T36" fmla="*/ 4 w 221"/>
                <a:gd name="T37" fmla="*/ 1 h 324"/>
                <a:gd name="T38" fmla="*/ 4 w 221"/>
                <a:gd name="T39" fmla="*/ 1 h 324"/>
                <a:gd name="T40" fmla="*/ 3 w 221"/>
                <a:gd name="T41" fmla="*/ 1 h 324"/>
                <a:gd name="T42" fmla="*/ 3 w 221"/>
                <a:gd name="T43" fmla="*/ 0 h 324"/>
                <a:gd name="T44" fmla="*/ 3 w 221"/>
                <a:gd name="T45" fmla="*/ 0 h 324"/>
                <a:gd name="T46" fmla="*/ 3 w 221"/>
                <a:gd name="T47" fmla="*/ 0 h 324"/>
                <a:gd name="T48" fmla="*/ 3 w 221"/>
                <a:gd name="T49" fmla="*/ 0 h 324"/>
                <a:gd name="T50" fmla="*/ 3 w 221"/>
                <a:gd name="T51" fmla="*/ 1 h 324"/>
                <a:gd name="T52" fmla="*/ 3 w 221"/>
                <a:gd name="T53" fmla="*/ 1 h 324"/>
                <a:gd name="T54" fmla="*/ 3 w 221"/>
                <a:gd name="T55" fmla="*/ 2 h 324"/>
                <a:gd name="T56" fmla="*/ 2 w 221"/>
                <a:gd name="T57" fmla="*/ 2 h 324"/>
                <a:gd name="T58" fmla="*/ 2 w 221"/>
                <a:gd name="T59" fmla="*/ 3 h 324"/>
                <a:gd name="T60" fmla="*/ 2 w 221"/>
                <a:gd name="T61" fmla="*/ 3 h 324"/>
                <a:gd name="T62" fmla="*/ 2 w 221"/>
                <a:gd name="T63" fmla="*/ 3 h 324"/>
                <a:gd name="T64" fmla="*/ 2 w 221"/>
                <a:gd name="T65" fmla="*/ 4 h 324"/>
                <a:gd name="T66" fmla="*/ 1 w 221"/>
                <a:gd name="T67" fmla="*/ 4 h 324"/>
                <a:gd name="T68" fmla="*/ 1 w 221"/>
                <a:gd name="T69" fmla="*/ 4 h 324"/>
                <a:gd name="T70" fmla="*/ 1 w 221"/>
                <a:gd name="T71" fmla="*/ 4 h 324"/>
                <a:gd name="T72" fmla="*/ 0 w 221"/>
                <a:gd name="T73" fmla="*/ 4 h 324"/>
                <a:gd name="T74" fmla="*/ 0 w 221"/>
                <a:gd name="T75" fmla="*/ 4 h 324"/>
                <a:gd name="T76" fmla="*/ 0 w 221"/>
                <a:gd name="T77" fmla="*/ 3 h 324"/>
                <a:gd name="T78" fmla="*/ 0 w 221"/>
                <a:gd name="T79" fmla="*/ 3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1"/>
                <a:gd name="T121" fmla="*/ 0 h 324"/>
                <a:gd name="T122" fmla="*/ 221 w 221"/>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1" h="324">
                  <a:moveTo>
                    <a:pt x="2" y="210"/>
                  </a:moveTo>
                  <a:lnTo>
                    <a:pt x="2" y="210"/>
                  </a:lnTo>
                  <a:lnTo>
                    <a:pt x="2" y="212"/>
                  </a:lnTo>
                  <a:lnTo>
                    <a:pt x="2" y="217"/>
                  </a:lnTo>
                  <a:lnTo>
                    <a:pt x="2" y="223"/>
                  </a:lnTo>
                  <a:lnTo>
                    <a:pt x="0" y="229"/>
                  </a:lnTo>
                  <a:lnTo>
                    <a:pt x="2" y="237"/>
                  </a:lnTo>
                  <a:lnTo>
                    <a:pt x="2" y="246"/>
                  </a:lnTo>
                  <a:lnTo>
                    <a:pt x="3" y="254"/>
                  </a:lnTo>
                  <a:lnTo>
                    <a:pt x="7" y="264"/>
                  </a:lnTo>
                  <a:lnTo>
                    <a:pt x="13" y="274"/>
                  </a:lnTo>
                  <a:lnTo>
                    <a:pt x="19" y="283"/>
                  </a:lnTo>
                  <a:lnTo>
                    <a:pt x="27" y="293"/>
                  </a:lnTo>
                  <a:lnTo>
                    <a:pt x="36" y="303"/>
                  </a:lnTo>
                  <a:lnTo>
                    <a:pt x="50" y="310"/>
                  </a:lnTo>
                  <a:lnTo>
                    <a:pt x="66" y="318"/>
                  </a:lnTo>
                  <a:lnTo>
                    <a:pt x="83" y="324"/>
                  </a:lnTo>
                  <a:lnTo>
                    <a:pt x="89" y="324"/>
                  </a:lnTo>
                  <a:lnTo>
                    <a:pt x="93" y="322"/>
                  </a:lnTo>
                  <a:lnTo>
                    <a:pt x="98" y="318"/>
                  </a:lnTo>
                  <a:lnTo>
                    <a:pt x="104" y="312"/>
                  </a:lnTo>
                  <a:lnTo>
                    <a:pt x="112" y="305"/>
                  </a:lnTo>
                  <a:lnTo>
                    <a:pt x="118" y="297"/>
                  </a:lnTo>
                  <a:lnTo>
                    <a:pt x="131" y="276"/>
                  </a:lnTo>
                  <a:lnTo>
                    <a:pt x="157" y="233"/>
                  </a:lnTo>
                  <a:lnTo>
                    <a:pt x="168" y="212"/>
                  </a:lnTo>
                  <a:lnTo>
                    <a:pt x="174" y="204"/>
                  </a:lnTo>
                  <a:lnTo>
                    <a:pt x="178" y="194"/>
                  </a:lnTo>
                  <a:lnTo>
                    <a:pt x="184" y="186"/>
                  </a:lnTo>
                  <a:lnTo>
                    <a:pt x="188" y="179"/>
                  </a:lnTo>
                  <a:lnTo>
                    <a:pt x="195" y="157"/>
                  </a:lnTo>
                  <a:lnTo>
                    <a:pt x="209" y="115"/>
                  </a:lnTo>
                  <a:lnTo>
                    <a:pt x="215" y="93"/>
                  </a:lnTo>
                  <a:lnTo>
                    <a:pt x="217" y="85"/>
                  </a:lnTo>
                  <a:lnTo>
                    <a:pt x="219" y="78"/>
                  </a:lnTo>
                  <a:lnTo>
                    <a:pt x="219" y="72"/>
                  </a:lnTo>
                  <a:lnTo>
                    <a:pt x="221" y="66"/>
                  </a:lnTo>
                  <a:lnTo>
                    <a:pt x="221" y="64"/>
                  </a:lnTo>
                  <a:lnTo>
                    <a:pt x="221" y="62"/>
                  </a:lnTo>
                  <a:lnTo>
                    <a:pt x="221" y="58"/>
                  </a:lnTo>
                  <a:lnTo>
                    <a:pt x="217" y="49"/>
                  </a:lnTo>
                  <a:lnTo>
                    <a:pt x="209" y="19"/>
                  </a:lnTo>
                  <a:lnTo>
                    <a:pt x="205" y="8"/>
                  </a:lnTo>
                  <a:lnTo>
                    <a:pt x="203" y="2"/>
                  </a:lnTo>
                  <a:lnTo>
                    <a:pt x="201" y="0"/>
                  </a:lnTo>
                  <a:lnTo>
                    <a:pt x="199" y="0"/>
                  </a:lnTo>
                  <a:lnTo>
                    <a:pt x="197" y="4"/>
                  </a:lnTo>
                  <a:lnTo>
                    <a:pt x="197" y="10"/>
                  </a:lnTo>
                  <a:lnTo>
                    <a:pt x="197" y="19"/>
                  </a:lnTo>
                  <a:lnTo>
                    <a:pt x="195" y="29"/>
                  </a:lnTo>
                  <a:lnTo>
                    <a:pt x="194" y="39"/>
                  </a:lnTo>
                  <a:lnTo>
                    <a:pt x="190" y="50"/>
                  </a:lnTo>
                  <a:lnTo>
                    <a:pt x="182" y="76"/>
                  </a:lnTo>
                  <a:lnTo>
                    <a:pt x="172" y="101"/>
                  </a:lnTo>
                  <a:lnTo>
                    <a:pt x="159" y="124"/>
                  </a:lnTo>
                  <a:lnTo>
                    <a:pt x="147" y="146"/>
                  </a:lnTo>
                  <a:lnTo>
                    <a:pt x="143" y="155"/>
                  </a:lnTo>
                  <a:lnTo>
                    <a:pt x="137" y="163"/>
                  </a:lnTo>
                  <a:lnTo>
                    <a:pt x="133" y="171"/>
                  </a:lnTo>
                  <a:lnTo>
                    <a:pt x="130" y="177"/>
                  </a:lnTo>
                  <a:lnTo>
                    <a:pt x="122" y="186"/>
                  </a:lnTo>
                  <a:lnTo>
                    <a:pt x="118" y="198"/>
                  </a:lnTo>
                  <a:lnTo>
                    <a:pt x="104" y="217"/>
                  </a:lnTo>
                  <a:lnTo>
                    <a:pt x="97" y="227"/>
                  </a:lnTo>
                  <a:lnTo>
                    <a:pt x="87" y="235"/>
                  </a:lnTo>
                  <a:lnTo>
                    <a:pt x="73" y="241"/>
                  </a:lnTo>
                  <a:lnTo>
                    <a:pt x="66" y="243"/>
                  </a:lnTo>
                  <a:lnTo>
                    <a:pt x="56" y="243"/>
                  </a:lnTo>
                  <a:lnTo>
                    <a:pt x="46" y="243"/>
                  </a:lnTo>
                  <a:lnTo>
                    <a:pt x="38" y="243"/>
                  </a:lnTo>
                  <a:lnTo>
                    <a:pt x="31" y="241"/>
                  </a:lnTo>
                  <a:lnTo>
                    <a:pt x="25" y="239"/>
                  </a:lnTo>
                  <a:lnTo>
                    <a:pt x="15" y="233"/>
                  </a:lnTo>
                  <a:lnTo>
                    <a:pt x="9" y="227"/>
                  </a:lnTo>
                  <a:lnTo>
                    <a:pt x="5" y="221"/>
                  </a:lnTo>
                  <a:lnTo>
                    <a:pt x="3" y="215"/>
                  </a:lnTo>
                  <a:lnTo>
                    <a:pt x="2" y="210"/>
                  </a:lnTo>
                  <a:close/>
                </a:path>
              </a:pathLst>
            </a:custGeom>
            <a:solidFill>
              <a:srgbClr val="F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2" name="Freeform 378">
              <a:extLst>
                <a:ext uri="{FF2B5EF4-FFF2-40B4-BE49-F238E27FC236}">
                  <a16:creationId xmlns:a16="http://schemas.microsoft.com/office/drawing/2014/main" id="{F9B489D8-C95A-4D9E-92F1-B6E7C3AC126D}"/>
                </a:ext>
              </a:extLst>
            </p:cNvPr>
            <p:cNvSpPr>
              <a:spLocks noChangeAspect="1"/>
            </p:cNvSpPr>
            <p:nvPr/>
          </p:nvSpPr>
          <p:spPr bwMode="auto">
            <a:xfrm>
              <a:off x="562" y="2765"/>
              <a:ext cx="223" cy="104"/>
            </a:xfrm>
            <a:custGeom>
              <a:avLst/>
              <a:gdLst>
                <a:gd name="T0" fmla="*/ 0 w 1788"/>
                <a:gd name="T1" fmla="*/ 2 h 832"/>
                <a:gd name="T2" fmla="*/ 27 w 1788"/>
                <a:gd name="T3" fmla="*/ 13 h 832"/>
                <a:gd name="T4" fmla="*/ 27 w 1788"/>
                <a:gd name="T5" fmla="*/ 13 h 832"/>
                <a:gd name="T6" fmla="*/ 27 w 1788"/>
                <a:gd name="T7" fmla="*/ 13 h 832"/>
                <a:gd name="T8" fmla="*/ 27 w 1788"/>
                <a:gd name="T9" fmla="*/ 13 h 832"/>
                <a:gd name="T10" fmla="*/ 27 w 1788"/>
                <a:gd name="T11" fmla="*/ 13 h 832"/>
                <a:gd name="T12" fmla="*/ 28 w 1788"/>
                <a:gd name="T13" fmla="*/ 13 h 832"/>
                <a:gd name="T14" fmla="*/ 28 w 1788"/>
                <a:gd name="T15" fmla="*/ 13 h 832"/>
                <a:gd name="T16" fmla="*/ 28 w 1788"/>
                <a:gd name="T17" fmla="*/ 13 h 832"/>
                <a:gd name="T18" fmla="*/ 28 w 1788"/>
                <a:gd name="T19" fmla="*/ 12 h 832"/>
                <a:gd name="T20" fmla="*/ 28 w 1788"/>
                <a:gd name="T21" fmla="*/ 12 h 832"/>
                <a:gd name="T22" fmla="*/ 28 w 1788"/>
                <a:gd name="T23" fmla="*/ 12 h 832"/>
                <a:gd name="T24" fmla="*/ 28 w 1788"/>
                <a:gd name="T25" fmla="*/ 12 h 832"/>
                <a:gd name="T26" fmla="*/ 28 w 1788"/>
                <a:gd name="T27" fmla="*/ 12 h 832"/>
                <a:gd name="T28" fmla="*/ 28 w 1788"/>
                <a:gd name="T29" fmla="*/ 12 h 832"/>
                <a:gd name="T30" fmla="*/ 28 w 1788"/>
                <a:gd name="T31" fmla="*/ 12 h 832"/>
                <a:gd name="T32" fmla="*/ 27 w 1788"/>
                <a:gd name="T33" fmla="*/ 12 h 832"/>
                <a:gd name="T34" fmla="*/ 27 w 1788"/>
                <a:gd name="T35" fmla="*/ 12 h 832"/>
                <a:gd name="T36" fmla="*/ 27 w 1788"/>
                <a:gd name="T37" fmla="*/ 12 h 832"/>
                <a:gd name="T38" fmla="*/ 27 w 1788"/>
                <a:gd name="T39" fmla="*/ 11 h 832"/>
                <a:gd name="T40" fmla="*/ 26 w 1788"/>
                <a:gd name="T41" fmla="*/ 11 h 832"/>
                <a:gd name="T42" fmla="*/ 26 w 1788"/>
                <a:gd name="T43" fmla="*/ 11 h 832"/>
                <a:gd name="T44" fmla="*/ 26 w 1788"/>
                <a:gd name="T45" fmla="*/ 11 h 832"/>
                <a:gd name="T46" fmla="*/ 25 w 1788"/>
                <a:gd name="T47" fmla="*/ 11 h 832"/>
                <a:gd name="T48" fmla="*/ 25 w 1788"/>
                <a:gd name="T49" fmla="*/ 11 h 832"/>
                <a:gd name="T50" fmla="*/ 24 w 1788"/>
                <a:gd name="T51" fmla="*/ 10 h 832"/>
                <a:gd name="T52" fmla="*/ 24 w 1788"/>
                <a:gd name="T53" fmla="*/ 10 h 832"/>
                <a:gd name="T54" fmla="*/ 24 w 1788"/>
                <a:gd name="T55" fmla="*/ 10 h 832"/>
                <a:gd name="T56" fmla="*/ 23 w 1788"/>
                <a:gd name="T57" fmla="*/ 10 h 832"/>
                <a:gd name="T58" fmla="*/ 23 w 1788"/>
                <a:gd name="T59" fmla="*/ 10 h 832"/>
                <a:gd name="T60" fmla="*/ 22 w 1788"/>
                <a:gd name="T61" fmla="*/ 9 h 832"/>
                <a:gd name="T62" fmla="*/ 21 w 1788"/>
                <a:gd name="T63" fmla="*/ 9 h 832"/>
                <a:gd name="T64" fmla="*/ 20 w 1788"/>
                <a:gd name="T65" fmla="*/ 9 h 832"/>
                <a:gd name="T66" fmla="*/ 19 w 1788"/>
                <a:gd name="T67" fmla="*/ 8 h 832"/>
                <a:gd name="T68" fmla="*/ 18 w 1788"/>
                <a:gd name="T69" fmla="*/ 8 h 832"/>
                <a:gd name="T70" fmla="*/ 17 w 1788"/>
                <a:gd name="T71" fmla="*/ 7 h 832"/>
                <a:gd name="T72" fmla="*/ 12 w 1788"/>
                <a:gd name="T73" fmla="*/ 5 h 832"/>
                <a:gd name="T74" fmla="*/ 10 w 1788"/>
                <a:gd name="T75" fmla="*/ 4 h 832"/>
                <a:gd name="T76" fmla="*/ 9 w 1788"/>
                <a:gd name="T77" fmla="*/ 4 h 832"/>
                <a:gd name="T78" fmla="*/ 8 w 1788"/>
                <a:gd name="T79" fmla="*/ 3 h 832"/>
                <a:gd name="T80" fmla="*/ 7 w 1788"/>
                <a:gd name="T81" fmla="*/ 3 h 832"/>
                <a:gd name="T82" fmla="*/ 6 w 1788"/>
                <a:gd name="T83" fmla="*/ 3 h 832"/>
                <a:gd name="T84" fmla="*/ 6 w 1788"/>
                <a:gd name="T85" fmla="*/ 2 h 832"/>
                <a:gd name="T86" fmla="*/ 5 w 1788"/>
                <a:gd name="T87" fmla="*/ 2 h 832"/>
                <a:gd name="T88" fmla="*/ 5 w 1788"/>
                <a:gd name="T89" fmla="*/ 2 h 832"/>
                <a:gd name="T90" fmla="*/ 4 w 1788"/>
                <a:gd name="T91" fmla="*/ 2 h 832"/>
                <a:gd name="T92" fmla="*/ 4 w 1788"/>
                <a:gd name="T93" fmla="*/ 1 h 832"/>
                <a:gd name="T94" fmla="*/ 4 w 1788"/>
                <a:gd name="T95" fmla="*/ 1 h 832"/>
                <a:gd name="T96" fmla="*/ 3 w 1788"/>
                <a:gd name="T97" fmla="*/ 1 h 832"/>
                <a:gd name="T98" fmla="*/ 3 w 1788"/>
                <a:gd name="T99" fmla="*/ 1 h 832"/>
                <a:gd name="T100" fmla="*/ 2 w 1788"/>
                <a:gd name="T101" fmla="*/ 1 h 832"/>
                <a:gd name="T102" fmla="*/ 2 w 1788"/>
                <a:gd name="T103" fmla="*/ 1 h 832"/>
                <a:gd name="T104" fmla="*/ 2 w 1788"/>
                <a:gd name="T105" fmla="*/ 1 h 832"/>
                <a:gd name="T106" fmla="*/ 2 w 1788"/>
                <a:gd name="T107" fmla="*/ 0 h 832"/>
                <a:gd name="T108" fmla="*/ 1 w 1788"/>
                <a:gd name="T109" fmla="*/ 0 h 832"/>
                <a:gd name="T110" fmla="*/ 1 w 1788"/>
                <a:gd name="T111" fmla="*/ 0 h 832"/>
                <a:gd name="T112" fmla="*/ 1 w 1788"/>
                <a:gd name="T113" fmla="*/ 0 h 832"/>
                <a:gd name="T114" fmla="*/ 1 w 1788"/>
                <a:gd name="T115" fmla="*/ 0 h 832"/>
                <a:gd name="T116" fmla="*/ 1 w 1788"/>
                <a:gd name="T117" fmla="*/ 0 h 832"/>
                <a:gd name="T118" fmla="*/ 1 w 1788"/>
                <a:gd name="T119" fmla="*/ 0 h 832"/>
                <a:gd name="T120" fmla="*/ 1 w 1788"/>
                <a:gd name="T121" fmla="*/ 0 h 832"/>
                <a:gd name="T122" fmla="*/ 0 w 1788"/>
                <a:gd name="T123" fmla="*/ 2 h 8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8"/>
                <a:gd name="T187" fmla="*/ 0 h 832"/>
                <a:gd name="T188" fmla="*/ 1788 w 1788"/>
                <a:gd name="T189" fmla="*/ 832 h 8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8" h="832">
                  <a:moveTo>
                    <a:pt x="0" y="95"/>
                  </a:moveTo>
                  <a:lnTo>
                    <a:pt x="1747" y="832"/>
                  </a:lnTo>
                  <a:lnTo>
                    <a:pt x="1749" y="832"/>
                  </a:lnTo>
                  <a:lnTo>
                    <a:pt x="1755" y="828"/>
                  </a:lnTo>
                  <a:lnTo>
                    <a:pt x="1761" y="824"/>
                  </a:lnTo>
                  <a:lnTo>
                    <a:pt x="1768" y="817"/>
                  </a:lnTo>
                  <a:lnTo>
                    <a:pt x="1776" y="809"/>
                  </a:lnTo>
                  <a:lnTo>
                    <a:pt x="1784" y="799"/>
                  </a:lnTo>
                  <a:lnTo>
                    <a:pt x="1788" y="787"/>
                  </a:lnTo>
                  <a:lnTo>
                    <a:pt x="1788" y="780"/>
                  </a:lnTo>
                  <a:lnTo>
                    <a:pt x="1788" y="774"/>
                  </a:lnTo>
                  <a:lnTo>
                    <a:pt x="1786" y="772"/>
                  </a:lnTo>
                  <a:lnTo>
                    <a:pt x="1782" y="768"/>
                  </a:lnTo>
                  <a:lnTo>
                    <a:pt x="1776" y="764"/>
                  </a:lnTo>
                  <a:lnTo>
                    <a:pt x="1768" y="758"/>
                  </a:lnTo>
                  <a:lnTo>
                    <a:pt x="1757" y="753"/>
                  </a:lnTo>
                  <a:lnTo>
                    <a:pt x="1743" y="747"/>
                  </a:lnTo>
                  <a:lnTo>
                    <a:pt x="1730" y="739"/>
                  </a:lnTo>
                  <a:lnTo>
                    <a:pt x="1712" y="731"/>
                  </a:lnTo>
                  <a:lnTo>
                    <a:pt x="1693" y="721"/>
                  </a:lnTo>
                  <a:lnTo>
                    <a:pt x="1673" y="712"/>
                  </a:lnTo>
                  <a:lnTo>
                    <a:pt x="1650" y="700"/>
                  </a:lnTo>
                  <a:lnTo>
                    <a:pt x="1625" y="688"/>
                  </a:lnTo>
                  <a:lnTo>
                    <a:pt x="1600" y="677"/>
                  </a:lnTo>
                  <a:lnTo>
                    <a:pt x="1572" y="665"/>
                  </a:lnTo>
                  <a:lnTo>
                    <a:pt x="1543" y="652"/>
                  </a:lnTo>
                  <a:lnTo>
                    <a:pt x="1514" y="638"/>
                  </a:lnTo>
                  <a:lnTo>
                    <a:pt x="1483" y="624"/>
                  </a:lnTo>
                  <a:lnTo>
                    <a:pt x="1450" y="609"/>
                  </a:lnTo>
                  <a:lnTo>
                    <a:pt x="1417" y="593"/>
                  </a:lnTo>
                  <a:lnTo>
                    <a:pt x="1382" y="578"/>
                  </a:lnTo>
                  <a:lnTo>
                    <a:pt x="1311" y="547"/>
                  </a:lnTo>
                  <a:lnTo>
                    <a:pt x="1235" y="512"/>
                  </a:lnTo>
                  <a:lnTo>
                    <a:pt x="1157" y="479"/>
                  </a:lnTo>
                  <a:lnTo>
                    <a:pt x="1078" y="444"/>
                  </a:lnTo>
                  <a:lnTo>
                    <a:pt x="752" y="302"/>
                  </a:lnTo>
                  <a:lnTo>
                    <a:pt x="673" y="269"/>
                  </a:lnTo>
                  <a:lnTo>
                    <a:pt x="595" y="235"/>
                  </a:lnTo>
                  <a:lnTo>
                    <a:pt x="519" y="202"/>
                  </a:lnTo>
                  <a:lnTo>
                    <a:pt x="448" y="171"/>
                  </a:lnTo>
                  <a:lnTo>
                    <a:pt x="415" y="157"/>
                  </a:lnTo>
                  <a:lnTo>
                    <a:pt x="380" y="143"/>
                  </a:lnTo>
                  <a:lnTo>
                    <a:pt x="347" y="128"/>
                  </a:lnTo>
                  <a:lnTo>
                    <a:pt x="318" y="116"/>
                  </a:lnTo>
                  <a:lnTo>
                    <a:pt x="287" y="103"/>
                  </a:lnTo>
                  <a:lnTo>
                    <a:pt x="258" y="91"/>
                  </a:lnTo>
                  <a:lnTo>
                    <a:pt x="230" y="79"/>
                  </a:lnTo>
                  <a:lnTo>
                    <a:pt x="205" y="68"/>
                  </a:lnTo>
                  <a:lnTo>
                    <a:pt x="182" y="58"/>
                  </a:lnTo>
                  <a:lnTo>
                    <a:pt x="159" y="48"/>
                  </a:lnTo>
                  <a:lnTo>
                    <a:pt x="137" y="39"/>
                  </a:lnTo>
                  <a:lnTo>
                    <a:pt x="120" y="31"/>
                  </a:lnTo>
                  <a:lnTo>
                    <a:pt x="102" y="23"/>
                  </a:lnTo>
                  <a:lnTo>
                    <a:pt x="87" y="17"/>
                  </a:lnTo>
                  <a:lnTo>
                    <a:pt x="75" y="11"/>
                  </a:lnTo>
                  <a:lnTo>
                    <a:pt x="64" y="8"/>
                  </a:lnTo>
                  <a:lnTo>
                    <a:pt x="56" y="4"/>
                  </a:lnTo>
                  <a:lnTo>
                    <a:pt x="50" y="2"/>
                  </a:lnTo>
                  <a:lnTo>
                    <a:pt x="46" y="0"/>
                  </a:lnTo>
                  <a:lnTo>
                    <a:pt x="44" y="0"/>
                  </a:lnTo>
                  <a:lnTo>
                    <a:pt x="0" y="95"/>
                  </a:lnTo>
                  <a:close/>
                </a:path>
              </a:pathLst>
            </a:custGeom>
            <a:solidFill>
              <a:schemeClr val="accent2"/>
            </a:solidFill>
            <a:ln>
              <a:noFill/>
            </a:ln>
            <a:extLst>
              <a:ext uri="{91240B29-F687-4F45-9708-019B960494DF}">
                <a14:hiddenLine xmlns:a14="http://schemas.microsoft.com/office/drawing/2010/main" w="6350" cap="flat" cmpd="sng">
                  <a:solidFill>
                    <a:srgbClr val="000000"/>
                  </a:solidFill>
                  <a:prstDash val="solid"/>
                  <a:round/>
                  <a:headEnd/>
                  <a:tailEnd/>
                </a14:hiddenLine>
              </a:ext>
            </a:extLst>
          </p:spPr>
          <p:txBody>
            <a:bodyPr lIns="0" tIns="0" rIns="0" bIns="0" anchor="ctr" anchorCtr="1"/>
            <a:lstStyle/>
            <a:p>
              <a:endParaRPr lang="pl-PL"/>
            </a:p>
          </p:txBody>
        </p:sp>
        <p:sp>
          <p:nvSpPr>
            <p:cNvPr id="43" name="Freeform 379">
              <a:extLst>
                <a:ext uri="{FF2B5EF4-FFF2-40B4-BE49-F238E27FC236}">
                  <a16:creationId xmlns:a16="http://schemas.microsoft.com/office/drawing/2014/main" id="{DFDF60B2-F8D5-40C1-8FA6-C8D27BD2111D}"/>
                </a:ext>
              </a:extLst>
            </p:cNvPr>
            <p:cNvSpPr>
              <a:spLocks noChangeAspect="1"/>
            </p:cNvSpPr>
            <p:nvPr/>
          </p:nvSpPr>
          <p:spPr bwMode="auto">
            <a:xfrm>
              <a:off x="535" y="2739"/>
              <a:ext cx="19" cy="30"/>
            </a:xfrm>
            <a:custGeom>
              <a:avLst/>
              <a:gdLst>
                <a:gd name="T0" fmla="*/ 1 w 150"/>
                <a:gd name="T1" fmla="*/ 0 h 239"/>
                <a:gd name="T2" fmla="*/ 1 w 150"/>
                <a:gd name="T3" fmla="*/ 0 h 239"/>
                <a:gd name="T4" fmla="*/ 2 w 150"/>
                <a:gd name="T5" fmla="*/ 0 h 239"/>
                <a:gd name="T6" fmla="*/ 2 w 150"/>
                <a:gd name="T7" fmla="*/ 0 h 239"/>
                <a:gd name="T8" fmla="*/ 2 w 150"/>
                <a:gd name="T9" fmla="*/ 0 h 239"/>
                <a:gd name="T10" fmla="*/ 2 w 150"/>
                <a:gd name="T11" fmla="*/ 0 h 239"/>
                <a:gd name="T12" fmla="*/ 2 w 150"/>
                <a:gd name="T13" fmla="*/ 1 h 239"/>
                <a:gd name="T14" fmla="*/ 2 w 150"/>
                <a:gd name="T15" fmla="*/ 1 h 239"/>
                <a:gd name="T16" fmla="*/ 2 w 150"/>
                <a:gd name="T17" fmla="*/ 1 h 239"/>
                <a:gd name="T18" fmla="*/ 2 w 150"/>
                <a:gd name="T19" fmla="*/ 2 h 239"/>
                <a:gd name="T20" fmla="*/ 2 w 150"/>
                <a:gd name="T21" fmla="*/ 2 h 239"/>
                <a:gd name="T22" fmla="*/ 2 w 150"/>
                <a:gd name="T23" fmla="*/ 3 h 239"/>
                <a:gd name="T24" fmla="*/ 2 w 150"/>
                <a:gd name="T25" fmla="*/ 3 h 239"/>
                <a:gd name="T26" fmla="*/ 1 w 150"/>
                <a:gd name="T27" fmla="*/ 3 h 239"/>
                <a:gd name="T28" fmla="*/ 1 w 150"/>
                <a:gd name="T29" fmla="*/ 3 h 239"/>
                <a:gd name="T30" fmla="*/ 1 w 150"/>
                <a:gd name="T31" fmla="*/ 4 h 239"/>
                <a:gd name="T32" fmla="*/ 1 w 150"/>
                <a:gd name="T33" fmla="*/ 4 h 239"/>
                <a:gd name="T34" fmla="*/ 0 w 150"/>
                <a:gd name="T35" fmla="*/ 4 h 239"/>
                <a:gd name="T36" fmla="*/ 0 w 150"/>
                <a:gd name="T37" fmla="*/ 4 h 239"/>
                <a:gd name="T38" fmla="*/ 0 w 150"/>
                <a:gd name="T39" fmla="*/ 3 h 239"/>
                <a:gd name="T40" fmla="*/ 0 w 150"/>
                <a:gd name="T41" fmla="*/ 3 h 239"/>
                <a:gd name="T42" fmla="*/ 0 w 150"/>
                <a:gd name="T43" fmla="*/ 3 h 239"/>
                <a:gd name="T44" fmla="*/ 0 w 150"/>
                <a:gd name="T45" fmla="*/ 3 h 239"/>
                <a:gd name="T46" fmla="*/ 0 w 150"/>
                <a:gd name="T47" fmla="*/ 3 h 239"/>
                <a:gd name="T48" fmla="*/ 1 w 150"/>
                <a:gd name="T49" fmla="*/ 3 h 239"/>
                <a:gd name="T50" fmla="*/ 1 w 150"/>
                <a:gd name="T51" fmla="*/ 3 h 239"/>
                <a:gd name="T52" fmla="*/ 1 w 150"/>
                <a:gd name="T53" fmla="*/ 3 h 239"/>
                <a:gd name="T54" fmla="*/ 1 w 150"/>
                <a:gd name="T55" fmla="*/ 2 h 239"/>
                <a:gd name="T56" fmla="*/ 1 w 150"/>
                <a:gd name="T57" fmla="*/ 2 h 239"/>
                <a:gd name="T58" fmla="*/ 1 w 150"/>
                <a:gd name="T59" fmla="*/ 2 h 239"/>
                <a:gd name="T60" fmla="*/ 1 w 150"/>
                <a:gd name="T61" fmla="*/ 1 h 239"/>
                <a:gd name="T62" fmla="*/ 1 w 150"/>
                <a:gd name="T63" fmla="*/ 1 h 239"/>
                <a:gd name="T64" fmla="*/ 1 w 150"/>
                <a:gd name="T65" fmla="*/ 1 h 239"/>
                <a:gd name="T66" fmla="*/ 1 w 150"/>
                <a:gd name="T67" fmla="*/ 1 h 239"/>
                <a:gd name="T68" fmla="*/ 1 w 150"/>
                <a:gd name="T69" fmla="*/ 0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239"/>
                <a:gd name="T107" fmla="*/ 150 w 150"/>
                <a:gd name="T108" fmla="*/ 239 h 2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239">
                  <a:moveTo>
                    <a:pt x="66" y="24"/>
                  </a:moveTo>
                  <a:lnTo>
                    <a:pt x="66" y="24"/>
                  </a:lnTo>
                  <a:lnTo>
                    <a:pt x="68" y="24"/>
                  </a:lnTo>
                  <a:lnTo>
                    <a:pt x="72" y="18"/>
                  </a:lnTo>
                  <a:lnTo>
                    <a:pt x="82" y="12"/>
                  </a:lnTo>
                  <a:lnTo>
                    <a:pt x="91" y="6"/>
                  </a:lnTo>
                  <a:lnTo>
                    <a:pt x="103" y="2"/>
                  </a:lnTo>
                  <a:lnTo>
                    <a:pt x="115" y="0"/>
                  </a:lnTo>
                  <a:lnTo>
                    <a:pt x="119" y="0"/>
                  </a:lnTo>
                  <a:lnTo>
                    <a:pt x="124" y="2"/>
                  </a:lnTo>
                  <a:lnTo>
                    <a:pt x="128" y="4"/>
                  </a:lnTo>
                  <a:lnTo>
                    <a:pt x="132" y="8"/>
                  </a:lnTo>
                  <a:lnTo>
                    <a:pt x="140" y="20"/>
                  </a:lnTo>
                  <a:lnTo>
                    <a:pt x="146" y="31"/>
                  </a:lnTo>
                  <a:lnTo>
                    <a:pt x="148" y="45"/>
                  </a:lnTo>
                  <a:lnTo>
                    <a:pt x="150" y="58"/>
                  </a:lnTo>
                  <a:lnTo>
                    <a:pt x="148" y="72"/>
                  </a:lnTo>
                  <a:lnTo>
                    <a:pt x="146" y="88"/>
                  </a:lnTo>
                  <a:lnTo>
                    <a:pt x="142" y="99"/>
                  </a:lnTo>
                  <a:lnTo>
                    <a:pt x="138" y="109"/>
                  </a:lnTo>
                  <a:lnTo>
                    <a:pt x="130" y="121"/>
                  </a:lnTo>
                  <a:lnTo>
                    <a:pt x="124" y="132"/>
                  </a:lnTo>
                  <a:lnTo>
                    <a:pt x="117" y="148"/>
                  </a:lnTo>
                  <a:lnTo>
                    <a:pt x="109" y="163"/>
                  </a:lnTo>
                  <a:lnTo>
                    <a:pt x="101" y="177"/>
                  </a:lnTo>
                  <a:lnTo>
                    <a:pt x="95" y="188"/>
                  </a:lnTo>
                  <a:lnTo>
                    <a:pt x="87" y="200"/>
                  </a:lnTo>
                  <a:lnTo>
                    <a:pt x="86" y="202"/>
                  </a:lnTo>
                  <a:lnTo>
                    <a:pt x="84" y="206"/>
                  </a:lnTo>
                  <a:lnTo>
                    <a:pt x="78" y="210"/>
                  </a:lnTo>
                  <a:lnTo>
                    <a:pt x="70" y="216"/>
                  </a:lnTo>
                  <a:lnTo>
                    <a:pt x="51" y="229"/>
                  </a:lnTo>
                  <a:lnTo>
                    <a:pt x="41" y="235"/>
                  </a:lnTo>
                  <a:lnTo>
                    <a:pt x="33" y="239"/>
                  </a:lnTo>
                  <a:lnTo>
                    <a:pt x="23" y="239"/>
                  </a:lnTo>
                  <a:lnTo>
                    <a:pt x="18" y="239"/>
                  </a:lnTo>
                  <a:lnTo>
                    <a:pt x="12" y="233"/>
                  </a:lnTo>
                  <a:lnTo>
                    <a:pt x="8" y="227"/>
                  </a:lnTo>
                  <a:lnTo>
                    <a:pt x="4" y="216"/>
                  </a:lnTo>
                  <a:lnTo>
                    <a:pt x="2" y="206"/>
                  </a:lnTo>
                  <a:lnTo>
                    <a:pt x="0" y="194"/>
                  </a:lnTo>
                  <a:lnTo>
                    <a:pt x="0" y="183"/>
                  </a:lnTo>
                  <a:lnTo>
                    <a:pt x="2" y="175"/>
                  </a:lnTo>
                  <a:lnTo>
                    <a:pt x="6" y="167"/>
                  </a:lnTo>
                  <a:lnTo>
                    <a:pt x="12" y="163"/>
                  </a:lnTo>
                  <a:lnTo>
                    <a:pt x="16" y="161"/>
                  </a:lnTo>
                  <a:lnTo>
                    <a:pt x="20" y="163"/>
                  </a:lnTo>
                  <a:lnTo>
                    <a:pt x="23" y="165"/>
                  </a:lnTo>
                  <a:lnTo>
                    <a:pt x="27" y="171"/>
                  </a:lnTo>
                  <a:lnTo>
                    <a:pt x="29" y="173"/>
                  </a:lnTo>
                  <a:lnTo>
                    <a:pt x="31" y="173"/>
                  </a:lnTo>
                  <a:lnTo>
                    <a:pt x="33" y="167"/>
                  </a:lnTo>
                  <a:lnTo>
                    <a:pt x="35" y="159"/>
                  </a:lnTo>
                  <a:lnTo>
                    <a:pt x="39" y="152"/>
                  </a:lnTo>
                  <a:lnTo>
                    <a:pt x="47" y="136"/>
                  </a:lnTo>
                  <a:lnTo>
                    <a:pt x="53" y="128"/>
                  </a:lnTo>
                  <a:lnTo>
                    <a:pt x="56" y="124"/>
                  </a:lnTo>
                  <a:lnTo>
                    <a:pt x="62" y="119"/>
                  </a:lnTo>
                  <a:lnTo>
                    <a:pt x="66" y="113"/>
                  </a:lnTo>
                  <a:lnTo>
                    <a:pt x="72" y="99"/>
                  </a:lnTo>
                  <a:lnTo>
                    <a:pt x="74" y="86"/>
                  </a:lnTo>
                  <a:lnTo>
                    <a:pt x="76" y="80"/>
                  </a:lnTo>
                  <a:lnTo>
                    <a:pt x="76" y="74"/>
                  </a:lnTo>
                  <a:lnTo>
                    <a:pt x="74" y="68"/>
                  </a:lnTo>
                  <a:lnTo>
                    <a:pt x="72" y="60"/>
                  </a:lnTo>
                  <a:lnTo>
                    <a:pt x="70" y="45"/>
                  </a:lnTo>
                  <a:lnTo>
                    <a:pt x="68" y="35"/>
                  </a:lnTo>
                  <a:lnTo>
                    <a:pt x="66" y="29"/>
                  </a:lnTo>
                  <a:lnTo>
                    <a:pt x="66" y="25"/>
                  </a:lnTo>
                  <a:lnTo>
                    <a:pt x="66"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4" name="Freeform 380">
              <a:extLst>
                <a:ext uri="{FF2B5EF4-FFF2-40B4-BE49-F238E27FC236}">
                  <a16:creationId xmlns:a16="http://schemas.microsoft.com/office/drawing/2014/main" id="{A8770A71-79FB-4E97-A761-17516F9EC2E9}"/>
                </a:ext>
              </a:extLst>
            </p:cNvPr>
            <p:cNvSpPr>
              <a:spLocks noChangeAspect="1"/>
            </p:cNvSpPr>
            <p:nvPr/>
          </p:nvSpPr>
          <p:spPr bwMode="auto">
            <a:xfrm>
              <a:off x="538" y="2748"/>
              <a:ext cx="12" cy="16"/>
            </a:xfrm>
            <a:custGeom>
              <a:avLst/>
              <a:gdLst>
                <a:gd name="T0" fmla="*/ 0 w 97"/>
                <a:gd name="T1" fmla="*/ 2 h 130"/>
                <a:gd name="T2" fmla="*/ 0 w 97"/>
                <a:gd name="T3" fmla="*/ 2 h 130"/>
                <a:gd name="T4" fmla="*/ 0 w 97"/>
                <a:gd name="T5" fmla="*/ 2 h 130"/>
                <a:gd name="T6" fmla="*/ 0 w 97"/>
                <a:gd name="T7" fmla="*/ 2 h 130"/>
                <a:gd name="T8" fmla="*/ 0 w 97"/>
                <a:gd name="T9" fmla="*/ 2 h 130"/>
                <a:gd name="T10" fmla="*/ 0 w 97"/>
                <a:gd name="T11" fmla="*/ 2 h 130"/>
                <a:gd name="T12" fmla="*/ 0 w 97"/>
                <a:gd name="T13" fmla="*/ 1 h 130"/>
                <a:gd name="T14" fmla="*/ 0 w 97"/>
                <a:gd name="T15" fmla="*/ 1 h 130"/>
                <a:gd name="T16" fmla="*/ 1 w 97"/>
                <a:gd name="T17" fmla="*/ 1 h 130"/>
                <a:gd name="T18" fmla="*/ 1 w 97"/>
                <a:gd name="T19" fmla="*/ 1 h 130"/>
                <a:gd name="T20" fmla="*/ 1 w 97"/>
                <a:gd name="T21" fmla="*/ 0 h 130"/>
                <a:gd name="T22" fmla="*/ 1 w 97"/>
                <a:gd name="T23" fmla="*/ 0 h 130"/>
                <a:gd name="T24" fmla="*/ 1 w 97"/>
                <a:gd name="T25" fmla="*/ 0 h 130"/>
                <a:gd name="T26" fmla="*/ 1 w 97"/>
                <a:gd name="T27" fmla="*/ 0 h 130"/>
                <a:gd name="T28" fmla="*/ 1 w 97"/>
                <a:gd name="T29" fmla="*/ 0 h 130"/>
                <a:gd name="T30" fmla="*/ 1 w 97"/>
                <a:gd name="T31" fmla="*/ 0 h 130"/>
                <a:gd name="T32" fmla="*/ 1 w 97"/>
                <a:gd name="T33" fmla="*/ 0 h 130"/>
                <a:gd name="T34" fmla="*/ 1 w 97"/>
                <a:gd name="T35" fmla="*/ 0 h 130"/>
                <a:gd name="T36" fmla="*/ 1 w 97"/>
                <a:gd name="T37" fmla="*/ 0 h 130"/>
                <a:gd name="T38" fmla="*/ 1 w 97"/>
                <a:gd name="T39" fmla="*/ 0 h 130"/>
                <a:gd name="T40" fmla="*/ 1 w 97"/>
                <a:gd name="T41" fmla="*/ 0 h 130"/>
                <a:gd name="T42" fmla="*/ 1 w 97"/>
                <a:gd name="T43" fmla="*/ 1 h 130"/>
                <a:gd name="T44" fmla="*/ 1 w 97"/>
                <a:gd name="T45" fmla="*/ 1 h 130"/>
                <a:gd name="T46" fmla="*/ 1 w 97"/>
                <a:gd name="T47" fmla="*/ 1 h 130"/>
                <a:gd name="T48" fmla="*/ 1 w 97"/>
                <a:gd name="T49" fmla="*/ 1 h 130"/>
                <a:gd name="T50" fmla="*/ 1 w 97"/>
                <a:gd name="T51" fmla="*/ 1 h 130"/>
                <a:gd name="T52" fmla="*/ 1 w 97"/>
                <a:gd name="T53" fmla="*/ 1 h 130"/>
                <a:gd name="T54" fmla="*/ 1 w 97"/>
                <a:gd name="T55" fmla="*/ 1 h 130"/>
                <a:gd name="T56" fmla="*/ 1 w 97"/>
                <a:gd name="T57" fmla="*/ 1 h 130"/>
                <a:gd name="T58" fmla="*/ 1 w 97"/>
                <a:gd name="T59" fmla="*/ 1 h 130"/>
                <a:gd name="T60" fmla="*/ 1 w 97"/>
                <a:gd name="T61" fmla="*/ 2 h 130"/>
                <a:gd name="T62" fmla="*/ 1 w 97"/>
                <a:gd name="T63" fmla="*/ 2 h 130"/>
                <a:gd name="T64" fmla="*/ 1 w 97"/>
                <a:gd name="T65" fmla="*/ 2 h 130"/>
                <a:gd name="T66" fmla="*/ 0 w 97"/>
                <a:gd name="T67" fmla="*/ 2 h 130"/>
                <a:gd name="T68" fmla="*/ 0 w 97"/>
                <a:gd name="T69" fmla="*/ 2 h 130"/>
                <a:gd name="T70" fmla="*/ 0 w 97"/>
                <a:gd name="T71" fmla="*/ 2 h 130"/>
                <a:gd name="T72" fmla="*/ 0 w 97"/>
                <a:gd name="T73" fmla="*/ 2 h 130"/>
                <a:gd name="T74" fmla="*/ 0 w 97"/>
                <a:gd name="T75" fmla="*/ 2 h 130"/>
                <a:gd name="T76" fmla="*/ 0 w 97"/>
                <a:gd name="T77" fmla="*/ 2 h 130"/>
                <a:gd name="T78" fmla="*/ 0 w 97"/>
                <a:gd name="T79" fmla="*/ 2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
                <a:gd name="T121" fmla="*/ 0 h 130"/>
                <a:gd name="T122" fmla="*/ 97 w 97"/>
                <a:gd name="T123" fmla="*/ 130 h 1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 h="130">
                  <a:moveTo>
                    <a:pt x="0" y="126"/>
                  </a:moveTo>
                  <a:lnTo>
                    <a:pt x="0" y="126"/>
                  </a:lnTo>
                  <a:lnTo>
                    <a:pt x="0" y="124"/>
                  </a:lnTo>
                  <a:lnTo>
                    <a:pt x="2" y="122"/>
                  </a:lnTo>
                  <a:lnTo>
                    <a:pt x="4" y="118"/>
                  </a:lnTo>
                  <a:lnTo>
                    <a:pt x="10" y="109"/>
                  </a:lnTo>
                  <a:lnTo>
                    <a:pt x="18" y="97"/>
                  </a:lnTo>
                  <a:lnTo>
                    <a:pt x="28" y="82"/>
                  </a:lnTo>
                  <a:lnTo>
                    <a:pt x="41" y="64"/>
                  </a:lnTo>
                  <a:lnTo>
                    <a:pt x="55" y="45"/>
                  </a:lnTo>
                  <a:lnTo>
                    <a:pt x="72" y="25"/>
                  </a:lnTo>
                  <a:lnTo>
                    <a:pt x="82" y="14"/>
                  </a:lnTo>
                  <a:lnTo>
                    <a:pt x="88" y="8"/>
                  </a:lnTo>
                  <a:lnTo>
                    <a:pt x="92" y="2"/>
                  </a:lnTo>
                  <a:lnTo>
                    <a:pt x="96" y="0"/>
                  </a:lnTo>
                  <a:lnTo>
                    <a:pt x="97" y="0"/>
                  </a:lnTo>
                  <a:lnTo>
                    <a:pt x="97" y="2"/>
                  </a:lnTo>
                  <a:lnTo>
                    <a:pt x="97" y="4"/>
                  </a:lnTo>
                  <a:lnTo>
                    <a:pt x="97" y="8"/>
                  </a:lnTo>
                  <a:lnTo>
                    <a:pt x="88" y="27"/>
                  </a:lnTo>
                  <a:lnTo>
                    <a:pt x="84" y="35"/>
                  </a:lnTo>
                  <a:lnTo>
                    <a:pt x="84" y="37"/>
                  </a:lnTo>
                  <a:lnTo>
                    <a:pt x="82" y="37"/>
                  </a:lnTo>
                  <a:lnTo>
                    <a:pt x="82" y="39"/>
                  </a:lnTo>
                  <a:lnTo>
                    <a:pt x="82" y="41"/>
                  </a:lnTo>
                  <a:lnTo>
                    <a:pt x="80" y="45"/>
                  </a:lnTo>
                  <a:lnTo>
                    <a:pt x="78" y="49"/>
                  </a:lnTo>
                  <a:lnTo>
                    <a:pt x="70" y="62"/>
                  </a:lnTo>
                  <a:lnTo>
                    <a:pt x="64" y="76"/>
                  </a:lnTo>
                  <a:lnTo>
                    <a:pt x="57" y="91"/>
                  </a:lnTo>
                  <a:lnTo>
                    <a:pt x="49" y="105"/>
                  </a:lnTo>
                  <a:lnTo>
                    <a:pt x="41" y="118"/>
                  </a:lnTo>
                  <a:lnTo>
                    <a:pt x="39" y="120"/>
                  </a:lnTo>
                  <a:lnTo>
                    <a:pt x="35" y="124"/>
                  </a:lnTo>
                  <a:lnTo>
                    <a:pt x="32" y="126"/>
                  </a:lnTo>
                  <a:lnTo>
                    <a:pt x="24" y="128"/>
                  </a:lnTo>
                  <a:lnTo>
                    <a:pt x="12" y="130"/>
                  </a:lnTo>
                  <a:lnTo>
                    <a:pt x="2" y="128"/>
                  </a:lnTo>
                  <a:lnTo>
                    <a:pt x="0" y="12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5" name="Freeform 381">
              <a:extLst>
                <a:ext uri="{FF2B5EF4-FFF2-40B4-BE49-F238E27FC236}">
                  <a16:creationId xmlns:a16="http://schemas.microsoft.com/office/drawing/2014/main" id="{D9A9FE2C-9DE4-41FE-AB18-E4857198F0C7}"/>
                </a:ext>
              </a:extLst>
            </p:cNvPr>
            <p:cNvSpPr>
              <a:spLocks noChangeAspect="1"/>
            </p:cNvSpPr>
            <p:nvPr/>
          </p:nvSpPr>
          <p:spPr bwMode="auto">
            <a:xfrm>
              <a:off x="296" y="2619"/>
              <a:ext cx="231" cy="78"/>
            </a:xfrm>
            <a:custGeom>
              <a:avLst/>
              <a:gdLst>
                <a:gd name="T0" fmla="*/ 29 w 1852"/>
                <a:gd name="T1" fmla="*/ 10 h 629"/>
                <a:gd name="T2" fmla="*/ 29 w 1852"/>
                <a:gd name="T3" fmla="*/ 9 h 629"/>
                <a:gd name="T4" fmla="*/ 28 w 1852"/>
                <a:gd name="T5" fmla="*/ 9 h 629"/>
                <a:gd name="T6" fmla="*/ 28 w 1852"/>
                <a:gd name="T7" fmla="*/ 8 h 629"/>
                <a:gd name="T8" fmla="*/ 27 w 1852"/>
                <a:gd name="T9" fmla="*/ 7 h 629"/>
                <a:gd name="T10" fmla="*/ 25 w 1852"/>
                <a:gd name="T11" fmla="*/ 5 h 629"/>
                <a:gd name="T12" fmla="*/ 24 w 1852"/>
                <a:gd name="T13" fmla="*/ 4 h 629"/>
                <a:gd name="T14" fmla="*/ 22 w 1852"/>
                <a:gd name="T15" fmla="*/ 3 h 629"/>
                <a:gd name="T16" fmla="*/ 20 w 1852"/>
                <a:gd name="T17" fmla="*/ 2 h 629"/>
                <a:gd name="T18" fmla="*/ 18 w 1852"/>
                <a:gd name="T19" fmla="*/ 2 h 629"/>
                <a:gd name="T20" fmla="*/ 16 w 1852"/>
                <a:gd name="T21" fmla="*/ 1 h 629"/>
                <a:gd name="T22" fmla="*/ 14 w 1852"/>
                <a:gd name="T23" fmla="*/ 1 h 629"/>
                <a:gd name="T24" fmla="*/ 13 w 1852"/>
                <a:gd name="T25" fmla="*/ 1 h 629"/>
                <a:gd name="T26" fmla="*/ 12 w 1852"/>
                <a:gd name="T27" fmla="*/ 1 h 629"/>
                <a:gd name="T28" fmla="*/ 11 w 1852"/>
                <a:gd name="T29" fmla="*/ 1 h 629"/>
                <a:gd name="T30" fmla="*/ 10 w 1852"/>
                <a:gd name="T31" fmla="*/ 1 h 629"/>
                <a:gd name="T32" fmla="*/ 7 w 1852"/>
                <a:gd name="T33" fmla="*/ 2 h 629"/>
                <a:gd name="T34" fmla="*/ 6 w 1852"/>
                <a:gd name="T35" fmla="*/ 3 h 629"/>
                <a:gd name="T36" fmla="*/ 5 w 1852"/>
                <a:gd name="T37" fmla="*/ 3 h 629"/>
                <a:gd name="T38" fmla="*/ 4 w 1852"/>
                <a:gd name="T39" fmla="*/ 4 h 629"/>
                <a:gd name="T40" fmla="*/ 3 w 1852"/>
                <a:gd name="T41" fmla="*/ 6 h 629"/>
                <a:gd name="T42" fmla="*/ 1 w 1852"/>
                <a:gd name="T43" fmla="*/ 7 h 629"/>
                <a:gd name="T44" fmla="*/ 1 w 1852"/>
                <a:gd name="T45" fmla="*/ 8 h 629"/>
                <a:gd name="T46" fmla="*/ 0 w 1852"/>
                <a:gd name="T47" fmla="*/ 9 h 629"/>
                <a:gd name="T48" fmla="*/ 0 w 1852"/>
                <a:gd name="T49" fmla="*/ 9 h 629"/>
                <a:gd name="T50" fmla="*/ 0 w 1852"/>
                <a:gd name="T51" fmla="*/ 9 h 629"/>
                <a:gd name="T52" fmla="*/ 0 w 1852"/>
                <a:gd name="T53" fmla="*/ 9 h 629"/>
                <a:gd name="T54" fmla="*/ 0 w 1852"/>
                <a:gd name="T55" fmla="*/ 9 h 629"/>
                <a:gd name="T56" fmla="*/ 0 w 1852"/>
                <a:gd name="T57" fmla="*/ 8 h 629"/>
                <a:gd name="T58" fmla="*/ 1 w 1852"/>
                <a:gd name="T59" fmla="*/ 6 h 629"/>
                <a:gd name="T60" fmla="*/ 1 w 1852"/>
                <a:gd name="T61" fmla="*/ 6 h 629"/>
                <a:gd name="T62" fmla="*/ 1 w 1852"/>
                <a:gd name="T63" fmla="*/ 5 h 629"/>
                <a:gd name="T64" fmla="*/ 2 w 1852"/>
                <a:gd name="T65" fmla="*/ 5 h 629"/>
                <a:gd name="T66" fmla="*/ 3 w 1852"/>
                <a:gd name="T67" fmla="*/ 4 h 629"/>
                <a:gd name="T68" fmla="*/ 3 w 1852"/>
                <a:gd name="T69" fmla="*/ 3 h 629"/>
                <a:gd name="T70" fmla="*/ 4 w 1852"/>
                <a:gd name="T71" fmla="*/ 2 h 629"/>
                <a:gd name="T72" fmla="*/ 5 w 1852"/>
                <a:gd name="T73" fmla="*/ 2 h 629"/>
                <a:gd name="T74" fmla="*/ 7 w 1852"/>
                <a:gd name="T75" fmla="*/ 1 h 629"/>
                <a:gd name="T76" fmla="*/ 9 w 1852"/>
                <a:gd name="T77" fmla="*/ 1 h 629"/>
                <a:gd name="T78" fmla="*/ 11 w 1852"/>
                <a:gd name="T79" fmla="*/ 0 h 629"/>
                <a:gd name="T80" fmla="*/ 13 w 1852"/>
                <a:gd name="T81" fmla="*/ 0 h 629"/>
                <a:gd name="T82" fmla="*/ 14 w 1852"/>
                <a:gd name="T83" fmla="*/ 0 h 629"/>
                <a:gd name="T84" fmla="*/ 16 w 1852"/>
                <a:gd name="T85" fmla="*/ 0 h 629"/>
                <a:gd name="T86" fmla="*/ 18 w 1852"/>
                <a:gd name="T87" fmla="*/ 0 h 629"/>
                <a:gd name="T88" fmla="*/ 20 w 1852"/>
                <a:gd name="T89" fmla="*/ 1 h 629"/>
                <a:gd name="T90" fmla="*/ 21 w 1852"/>
                <a:gd name="T91" fmla="*/ 2 h 629"/>
                <a:gd name="T92" fmla="*/ 23 w 1852"/>
                <a:gd name="T93" fmla="*/ 2 h 629"/>
                <a:gd name="T94" fmla="*/ 23 w 1852"/>
                <a:gd name="T95" fmla="*/ 3 h 629"/>
                <a:gd name="T96" fmla="*/ 24 w 1852"/>
                <a:gd name="T97" fmla="*/ 3 h 629"/>
                <a:gd name="T98" fmla="*/ 26 w 1852"/>
                <a:gd name="T99" fmla="*/ 5 h 629"/>
                <a:gd name="T100" fmla="*/ 27 w 1852"/>
                <a:gd name="T101" fmla="*/ 6 h 629"/>
                <a:gd name="T102" fmla="*/ 28 w 1852"/>
                <a:gd name="T103" fmla="*/ 7 h 629"/>
                <a:gd name="T104" fmla="*/ 28 w 1852"/>
                <a:gd name="T105" fmla="*/ 8 h 629"/>
                <a:gd name="T106" fmla="*/ 29 w 1852"/>
                <a:gd name="T107" fmla="*/ 9 h 629"/>
                <a:gd name="T108" fmla="*/ 29 w 1852"/>
                <a:gd name="T109" fmla="*/ 9 h 629"/>
                <a:gd name="T110" fmla="*/ 29 w 1852"/>
                <a:gd name="T111" fmla="*/ 10 h 6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52"/>
                <a:gd name="T169" fmla="*/ 0 h 629"/>
                <a:gd name="T170" fmla="*/ 1852 w 1852"/>
                <a:gd name="T171" fmla="*/ 629 h 6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52" h="629">
                  <a:moveTo>
                    <a:pt x="1852" y="629"/>
                  </a:moveTo>
                  <a:lnTo>
                    <a:pt x="1850" y="629"/>
                  </a:lnTo>
                  <a:lnTo>
                    <a:pt x="1850" y="625"/>
                  </a:lnTo>
                  <a:lnTo>
                    <a:pt x="1848" y="621"/>
                  </a:lnTo>
                  <a:lnTo>
                    <a:pt x="1844" y="615"/>
                  </a:lnTo>
                  <a:lnTo>
                    <a:pt x="1839" y="609"/>
                  </a:lnTo>
                  <a:lnTo>
                    <a:pt x="1833" y="600"/>
                  </a:lnTo>
                  <a:lnTo>
                    <a:pt x="1827" y="590"/>
                  </a:lnTo>
                  <a:lnTo>
                    <a:pt x="1819" y="578"/>
                  </a:lnTo>
                  <a:lnTo>
                    <a:pt x="1811" y="567"/>
                  </a:lnTo>
                  <a:lnTo>
                    <a:pt x="1802" y="555"/>
                  </a:lnTo>
                  <a:lnTo>
                    <a:pt x="1792" y="539"/>
                  </a:lnTo>
                  <a:lnTo>
                    <a:pt x="1780" y="526"/>
                  </a:lnTo>
                  <a:lnTo>
                    <a:pt x="1757" y="493"/>
                  </a:lnTo>
                  <a:lnTo>
                    <a:pt x="1730" y="460"/>
                  </a:lnTo>
                  <a:lnTo>
                    <a:pt x="1701" y="425"/>
                  </a:lnTo>
                  <a:lnTo>
                    <a:pt x="1670" y="390"/>
                  </a:lnTo>
                  <a:lnTo>
                    <a:pt x="1635" y="353"/>
                  </a:lnTo>
                  <a:lnTo>
                    <a:pt x="1598" y="318"/>
                  </a:lnTo>
                  <a:lnTo>
                    <a:pt x="1559" y="285"/>
                  </a:lnTo>
                  <a:lnTo>
                    <a:pt x="1521" y="254"/>
                  </a:lnTo>
                  <a:lnTo>
                    <a:pt x="1478" y="225"/>
                  </a:lnTo>
                  <a:lnTo>
                    <a:pt x="1457" y="212"/>
                  </a:lnTo>
                  <a:lnTo>
                    <a:pt x="1435" y="200"/>
                  </a:lnTo>
                  <a:lnTo>
                    <a:pt x="1389" y="177"/>
                  </a:lnTo>
                  <a:lnTo>
                    <a:pt x="1340" y="155"/>
                  </a:lnTo>
                  <a:lnTo>
                    <a:pt x="1294" y="138"/>
                  </a:lnTo>
                  <a:lnTo>
                    <a:pt x="1245" y="124"/>
                  </a:lnTo>
                  <a:lnTo>
                    <a:pt x="1199" y="111"/>
                  </a:lnTo>
                  <a:lnTo>
                    <a:pt x="1154" y="101"/>
                  </a:lnTo>
                  <a:lnTo>
                    <a:pt x="1109" y="91"/>
                  </a:lnTo>
                  <a:lnTo>
                    <a:pt x="1069" y="86"/>
                  </a:lnTo>
                  <a:lnTo>
                    <a:pt x="1028" y="80"/>
                  </a:lnTo>
                  <a:lnTo>
                    <a:pt x="989" y="76"/>
                  </a:lnTo>
                  <a:lnTo>
                    <a:pt x="956" y="74"/>
                  </a:lnTo>
                  <a:lnTo>
                    <a:pt x="923" y="72"/>
                  </a:lnTo>
                  <a:lnTo>
                    <a:pt x="896" y="70"/>
                  </a:lnTo>
                  <a:lnTo>
                    <a:pt x="871" y="70"/>
                  </a:lnTo>
                  <a:lnTo>
                    <a:pt x="836" y="70"/>
                  </a:lnTo>
                  <a:lnTo>
                    <a:pt x="830" y="70"/>
                  </a:lnTo>
                  <a:lnTo>
                    <a:pt x="820" y="70"/>
                  </a:lnTo>
                  <a:lnTo>
                    <a:pt x="803" y="72"/>
                  </a:lnTo>
                  <a:lnTo>
                    <a:pt x="780" y="74"/>
                  </a:lnTo>
                  <a:lnTo>
                    <a:pt x="753" y="78"/>
                  </a:lnTo>
                  <a:lnTo>
                    <a:pt x="723" y="82"/>
                  </a:lnTo>
                  <a:lnTo>
                    <a:pt x="692" y="87"/>
                  </a:lnTo>
                  <a:lnTo>
                    <a:pt x="660" y="93"/>
                  </a:lnTo>
                  <a:lnTo>
                    <a:pt x="627" y="99"/>
                  </a:lnTo>
                  <a:lnTo>
                    <a:pt x="555" y="115"/>
                  </a:lnTo>
                  <a:lnTo>
                    <a:pt x="485" y="134"/>
                  </a:lnTo>
                  <a:lnTo>
                    <a:pt x="450" y="144"/>
                  </a:lnTo>
                  <a:lnTo>
                    <a:pt x="419" y="155"/>
                  </a:lnTo>
                  <a:lnTo>
                    <a:pt x="388" y="167"/>
                  </a:lnTo>
                  <a:lnTo>
                    <a:pt x="359" y="181"/>
                  </a:lnTo>
                  <a:lnTo>
                    <a:pt x="345" y="186"/>
                  </a:lnTo>
                  <a:lnTo>
                    <a:pt x="332" y="194"/>
                  </a:lnTo>
                  <a:lnTo>
                    <a:pt x="318" y="204"/>
                  </a:lnTo>
                  <a:lnTo>
                    <a:pt x="305" y="216"/>
                  </a:lnTo>
                  <a:lnTo>
                    <a:pt x="276" y="239"/>
                  </a:lnTo>
                  <a:lnTo>
                    <a:pt x="248" y="264"/>
                  </a:lnTo>
                  <a:lnTo>
                    <a:pt x="219" y="295"/>
                  </a:lnTo>
                  <a:lnTo>
                    <a:pt x="192" y="326"/>
                  </a:lnTo>
                  <a:lnTo>
                    <a:pt x="165" y="359"/>
                  </a:lnTo>
                  <a:lnTo>
                    <a:pt x="140" y="390"/>
                  </a:lnTo>
                  <a:lnTo>
                    <a:pt x="115" y="423"/>
                  </a:lnTo>
                  <a:lnTo>
                    <a:pt x="91" y="454"/>
                  </a:lnTo>
                  <a:lnTo>
                    <a:pt x="70" y="483"/>
                  </a:lnTo>
                  <a:lnTo>
                    <a:pt x="52" y="510"/>
                  </a:lnTo>
                  <a:lnTo>
                    <a:pt x="43" y="524"/>
                  </a:lnTo>
                  <a:lnTo>
                    <a:pt x="35" y="536"/>
                  </a:lnTo>
                  <a:lnTo>
                    <a:pt x="29" y="545"/>
                  </a:lnTo>
                  <a:lnTo>
                    <a:pt x="21" y="555"/>
                  </a:lnTo>
                  <a:lnTo>
                    <a:pt x="18" y="563"/>
                  </a:lnTo>
                  <a:lnTo>
                    <a:pt x="12" y="571"/>
                  </a:lnTo>
                  <a:lnTo>
                    <a:pt x="8" y="576"/>
                  </a:lnTo>
                  <a:lnTo>
                    <a:pt x="4" y="582"/>
                  </a:lnTo>
                  <a:lnTo>
                    <a:pt x="2" y="584"/>
                  </a:lnTo>
                  <a:lnTo>
                    <a:pt x="2" y="586"/>
                  </a:lnTo>
                  <a:lnTo>
                    <a:pt x="0" y="586"/>
                  </a:lnTo>
                  <a:lnTo>
                    <a:pt x="0" y="584"/>
                  </a:lnTo>
                  <a:lnTo>
                    <a:pt x="0" y="580"/>
                  </a:lnTo>
                  <a:lnTo>
                    <a:pt x="2" y="574"/>
                  </a:lnTo>
                  <a:lnTo>
                    <a:pt x="4" y="571"/>
                  </a:lnTo>
                  <a:lnTo>
                    <a:pt x="8" y="557"/>
                  </a:lnTo>
                  <a:lnTo>
                    <a:pt x="14" y="541"/>
                  </a:lnTo>
                  <a:lnTo>
                    <a:pt x="21" y="524"/>
                  </a:lnTo>
                  <a:lnTo>
                    <a:pt x="29" y="503"/>
                  </a:lnTo>
                  <a:lnTo>
                    <a:pt x="47" y="462"/>
                  </a:lnTo>
                  <a:lnTo>
                    <a:pt x="64" y="419"/>
                  </a:lnTo>
                  <a:lnTo>
                    <a:pt x="74" y="402"/>
                  </a:lnTo>
                  <a:lnTo>
                    <a:pt x="82" y="386"/>
                  </a:lnTo>
                  <a:lnTo>
                    <a:pt x="87" y="373"/>
                  </a:lnTo>
                  <a:lnTo>
                    <a:pt x="91" y="369"/>
                  </a:lnTo>
                  <a:lnTo>
                    <a:pt x="93" y="363"/>
                  </a:lnTo>
                  <a:lnTo>
                    <a:pt x="99" y="355"/>
                  </a:lnTo>
                  <a:lnTo>
                    <a:pt x="107" y="344"/>
                  </a:lnTo>
                  <a:lnTo>
                    <a:pt x="116" y="330"/>
                  </a:lnTo>
                  <a:lnTo>
                    <a:pt x="126" y="314"/>
                  </a:lnTo>
                  <a:lnTo>
                    <a:pt x="140" y="299"/>
                  </a:lnTo>
                  <a:lnTo>
                    <a:pt x="151" y="281"/>
                  </a:lnTo>
                  <a:lnTo>
                    <a:pt x="167" y="264"/>
                  </a:lnTo>
                  <a:lnTo>
                    <a:pt x="182" y="245"/>
                  </a:lnTo>
                  <a:lnTo>
                    <a:pt x="200" y="225"/>
                  </a:lnTo>
                  <a:lnTo>
                    <a:pt x="217" y="208"/>
                  </a:lnTo>
                  <a:lnTo>
                    <a:pt x="239" y="188"/>
                  </a:lnTo>
                  <a:lnTo>
                    <a:pt x="258" y="171"/>
                  </a:lnTo>
                  <a:lnTo>
                    <a:pt x="279" y="153"/>
                  </a:lnTo>
                  <a:lnTo>
                    <a:pt x="303" y="138"/>
                  </a:lnTo>
                  <a:lnTo>
                    <a:pt x="328" y="124"/>
                  </a:lnTo>
                  <a:lnTo>
                    <a:pt x="353" y="111"/>
                  </a:lnTo>
                  <a:lnTo>
                    <a:pt x="380" y="99"/>
                  </a:lnTo>
                  <a:lnTo>
                    <a:pt x="409" y="89"/>
                  </a:lnTo>
                  <a:lnTo>
                    <a:pt x="444" y="78"/>
                  </a:lnTo>
                  <a:lnTo>
                    <a:pt x="479" y="66"/>
                  </a:lnTo>
                  <a:lnTo>
                    <a:pt x="516" y="56"/>
                  </a:lnTo>
                  <a:lnTo>
                    <a:pt x="555" y="47"/>
                  </a:lnTo>
                  <a:lnTo>
                    <a:pt x="596" y="37"/>
                  </a:lnTo>
                  <a:lnTo>
                    <a:pt x="636" y="27"/>
                  </a:lnTo>
                  <a:lnTo>
                    <a:pt x="679" y="22"/>
                  </a:lnTo>
                  <a:lnTo>
                    <a:pt x="722" y="14"/>
                  </a:lnTo>
                  <a:lnTo>
                    <a:pt x="764" y="10"/>
                  </a:lnTo>
                  <a:lnTo>
                    <a:pt x="807" y="4"/>
                  </a:lnTo>
                  <a:lnTo>
                    <a:pt x="848" y="2"/>
                  </a:lnTo>
                  <a:lnTo>
                    <a:pt x="888" y="0"/>
                  </a:lnTo>
                  <a:lnTo>
                    <a:pt x="927" y="0"/>
                  </a:lnTo>
                  <a:lnTo>
                    <a:pt x="966" y="2"/>
                  </a:lnTo>
                  <a:lnTo>
                    <a:pt x="1005" y="6"/>
                  </a:lnTo>
                  <a:lnTo>
                    <a:pt x="1042" y="10"/>
                  </a:lnTo>
                  <a:lnTo>
                    <a:pt x="1080" y="18"/>
                  </a:lnTo>
                  <a:lnTo>
                    <a:pt x="1119" y="25"/>
                  </a:lnTo>
                  <a:lnTo>
                    <a:pt x="1158" y="33"/>
                  </a:lnTo>
                  <a:lnTo>
                    <a:pt x="1197" y="43"/>
                  </a:lnTo>
                  <a:lnTo>
                    <a:pt x="1235" y="53"/>
                  </a:lnTo>
                  <a:lnTo>
                    <a:pt x="1270" y="64"/>
                  </a:lnTo>
                  <a:lnTo>
                    <a:pt x="1305" y="76"/>
                  </a:lnTo>
                  <a:lnTo>
                    <a:pt x="1338" y="87"/>
                  </a:lnTo>
                  <a:lnTo>
                    <a:pt x="1369" y="101"/>
                  </a:lnTo>
                  <a:lnTo>
                    <a:pt x="1398" y="113"/>
                  </a:lnTo>
                  <a:lnTo>
                    <a:pt x="1426" y="126"/>
                  </a:lnTo>
                  <a:lnTo>
                    <a:pt x="1449" y="140"/>
                  </a:lnTo>
                  <a:lnTo>
                    <a:pt x="1466" y="153"/>
                  </a:lnTo>
                  <a:lnTo>
                    <a:pt x="1484" y="165"/>
                  </a:lnTo>
                  <a:lnTo>
                    <a:pt x="1497" y="179"/>
                  </a:lnTo>
                  <a:lnTo>
                    <a:pt x="1515" y="194"/>
                  </a:lnTo>
                  <a:lnTo>
                    <a:pt x="1534" y="210"/>
                  </a:lnTo>
                  <a:lnTo>
                    <a:pt x="1554" y="225"/>
                  </a:lnTo>
                  <a:lnTo>
                    <a:pt x="1594" y="260"/>
                  </a:lnTo>
                  <a:lnTo>
                    <a:pt x="1637" y="299"/>
                  </a:lnTo>
                  <a:lnTo>
                    <a:pt x="1678" y="336"/>
                  </a:lnTo>
                  <a:lnTo>
                    <a:pt x="1697" y="355"/>
                  </a:lnTo>
                  <a:lnTo>
                    <a:pt x="1716" y="375"/>
                  </a:lnTo>
                  <a:lnTo>
                    <a:pt x="1732" y="392"/>
                  </a:lnTo>
                  <a:lnTo>
                    <a:pt x="1747" y="411"/>
                  </a:lnTo>
                  <a:lnTo>
                    <a:pt x="1759" y="429"/>
                  </a:lnTo>
                  <a:lnTo>
                    <a:pt x="1769" y="444"/>
                  </a:lnTo>
                  <a:lnTo>
                    <a:pt x="1786" y="477"/>
                  </a:lnTo>
                  <a:lnTo>
                    <a:pt x="1802" y="512"/>
                  </a:lnTo>
                  <a:lnTo>
                    <a:pt x="1817" y="541"/>
                  </a:lnTo>
                  <a:lnTo>
                    <a:pt x="1823" y="557"/>
                  </a:lnTo>
                  <a:lnTo>
                    <a:pt x="1829" y="571"/>
                  </a:lnTo>
                  <a:lnTo>
                    <a:pt x="1833" y="582"/>
                  </a:lnTo>
                  <a:lnTo>
                    <a:pt x="1839" y="594"/>
                  </a:lnTo>
                  <a:lnTo>
                    <a:pt x="1843" y="604"/>
                  </a:lnTo>
                  <a:lnTo>
                    <a:pt x="1846" y="613"/>
                  </a:lnTo>
                  <a:lnTo>
                    <a:pt x="1848" y="619"/>
                  </a:lnTo>
                  <a:lnTo>
                    <a:pt x="1850" y="625"/>
                  </a:lnTo>
                  <a:lnTo>
                    <a:pt x="1850" y="629"/>
                  </a:lnTo>
                  <a:lnTo>
                    <a:pt x="1852" y="62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6" name="Freeform 382">
              <a:extLst>
                <a:ext uri="{FF2B5EF4-FFF2-40B4-BE49-F238E27FC236}">
                  <a16:creationId xmlns:a16="http://schemas.microsoft.com/office/drawing/2014/main" id="{F5B91A65-9DB9-47B9-BD1C-69E0F754CA0F}"/>
                </a:ext>
              </a:extLst>
            </p:cNvPr>
            <p:cNvSpPr>
              <a:spLocks noChangeAspect="1"/>
            </p:cNvSpPr>
            <p:nvPr/>
          </p:nvSpPr>
          <p:spPr bwMode="auto">
            <a:xfrm>
              <a:off x="391" y="2749"/>
              <a:ext cx="105" cy="55"/>
            </a:xfrm>
            <a:custGeom>
              <a:avLst/>
              <a:gdLst>
                <a:gd name="T0" fmla="*/ 5 w 840"/>
                <a:gd name="T1" fmla="*/ 3 h 438"/>
                <a:gd name="T2" fmla="*/ 5 w 840"/>
                <a:gd name="T3" fmla="*/ 3 h 438"/>
                <a:gd name="T4" fmla="*/ 6 w 840"/>
                <a:gd name="T5" fmla="*/ 3 h 438"/>
                <a:gd name="T6" fmla="*/ 6 w 840"/>
                <a:gd name="T7" fmla="*/ 3 h 438"/>
                <a:gd name="T8" fmla="*/ 6 w 840"/>
                <a:gd name="T9" fmla="*/ 3 h 438"/>
                <a:gd name="T10" fmla="*/ 7 w 840"/>
                <a:gd name="T11" fmla="*/ 3 h 438"/>
                <a:gd name="T12" fmla="*/ 8 w 840"/>
                <a:gd name="T13" fmla="*/ 2 h 438"/>
                <a:gd name="T14" fmla="*/ 9 w 840"/>
                <a:gd name="T15" fmla="*/ 2 h 438"/>
                <a:gd name="T16" fmla="*/ 10 w 840"/>
                <a:gd name="T17" fmla="*/ 2 h 438"/>
                <a:gd name="T18" fmla="*/ 11 w 840"/>
                <a:gd name="T19" fmla="*/ 1 h 438"/>
                <a:gd name="T20" fmla="*/ 12 w 840"/>
                <a:gd name="T21" fmla="*/ 1 h 438"/>
                <a:gd name="T22" fmla="*/ 12 w 840"/>
                <a:gd name="T23" fmla="*/ 0 h 438"/>
                <a:gd name="T24" fmla="*/ 12 w 840"/>
                <a:gd name="T25" fmla="*/ 0 h 438"/>
                <a:gd name="T26" fmla="*/ 12 w 840"/>
                <a:gd name="T27" fmla="*/ 0 h 438"/>
                <a:gd name="T28" fmla="*/ 12 w 840"/>
                <a:gd name="T29" fmla="*/ 0 h 438"/>
                <a:gd name="T30" fmla="*/ 12 w 840"/>
                <a:gd name="T31" fmla="*/ 0 h 438"/>
                <a:gd name="T32" fmla="*/ 12 w 840"/>
                <a:gd name="T33" fmla="*/ 0 h 438"/>
                <a:gd name="T34" fmla="*/ 12 w 840"/>
                <a:gd name="T35" fmla="*/ 1 h 438"/>
                <a:gd name="T36" fmla="*/ 12 w 840"/>
                <a:gd name="T37" fmla="*/ 2 h 438"/>
                <a:gd name="T38" fmla="*/ 12 w 840"/>
                <a:gd name="T39" fmla="*/ 2 h 438"/>
                <a:gd name="T40" fmla="*/ 12 w 840"/>
                <a:gd name="T41" fmla="*/ 3 h 438"/>
                <a:gd name="T42" fmla="*/ 12 w 840"/>
                <a:gd name="T43" fmla="*/ 3 h 438"/>
                <a:gd name="T44" fmla="*/ 12 w 840"/>
                <a:gd name="T45" fmla="*/ 3 h 438"/>
                <a:gd name="T46" fmla="*/ 12 w 840"/>
                <a:gd name="T47" fmla="*/ 3 h 438"/>
                <a:gd name="T48" fmla="*/ 12 w 840"/>
                <a:gd name="T49" fmla="*/ 3 h 438"/>
                <a:gd name="T50" fmla="*/ 13 w 840"/>
                <a:gd name="T51" fmla="*/ 3 h 438"/>
                <a:gd name="T52" fmla="*/ 13 w 840"/>
                <a:gd name="T53" fmla="*/ 3 h 438"/>
                <a:gd name="T54" fmla="*/ 13 w 840"/>
                <a:gd name="T55" fmla="*/ 3 h 438"/>
                <a:gd name="T56" fmla="*/ 13 w 840"/>
                <a:gd name="T57" fmla="*/ 3 h 438"/>
                <a:gd name="T58" fmla="*/ 13 w 840"/>
                <a:gd name="T59" fmla="*/ 3 h 438"/>
                <a:gd name="T60" fmla="*/ 13 w 840"/>
                <a:gd name="T61" fmla="*/ 3 h 438"/>
                <a:gd name="T62" fmla="*/ 13 w 840"/>
                <a:gd name="T63" fmla="*/ 3 h 438"/>
                <a:gd name="T64" fmla="*/ 13 w 840"/>
                <a:gd name="T65" fmla="*/ 4 h 438"/>
                <a:gd name="T66" fmla="*/ 12 w 840"/>
                <a:gd name="T67" fmla="*/ 4 h 438"/>
                <a:gd name="T68" fmla="*/ 11 w 840"/>
                <a:gd name="T69" fmla="*/ 5 h 438"/>
                <a:gd name="T70" fmla="*/ 10 w 840"/>
                <a:gd name="T71" fmla="*/ 5 h 438"/>
                <a:gd name="T72" fmla="*/ 9 w 840"/>
                <a:gd name="T73" fmla="*/ 6 h 438"/>
                <a:gd name="T74" fmla="*/ 9 w 840"/>
                <a:gd name="T75" fmla="*/ 6 h 438"/>
                <a:gd name="T76" fmla="*/ 8 w 840"/>
                <a:gd name="T77" fmla="*/ 6 h 438"/>
                <a:gd name="T78" fmla="*/ 7 w 840"/>
                <a:gd name="T79" fmla="*/ 6 h 438"/>
                <a:gd name="T80" fmla="*/ 5 w 840"/>
                <a:gd name="T81" fmla="*/ 7 h 438"/>
                <a:gd name="T82" fmla="*/ 4 w 840"/>
                <a:gd name="T83" fmla="*/ 7 h 438"/>
                <a:gd name="T84" fmla="*/ 3 w 840"/>
                <a:gd name="T85" fmla="*/ 7 h 438"/>
                <a:gd name="T86" fmla="*/ 3 w 840"/>
                <a:gd name="T87" fmla="*/ 7 h 438"/>
                <a:gd name="T88" fmla="*/ 1 w 840"/>
                <a:gd name="T89" fmla="*/ 7 h 438"/>
                <a:gd name="T90" fmla="*/ 1 w 840"/>
                <a:gd name="T91" fmla="*/ 7 h 438"/>
                <a:gd name="T92" fmla="*/ 0 w 840"/>
                <a:gd name="T93" fmla="*/ 7 h 438"/>
                <a:gd name="T94" fmla="*/ 0 w 840"/>
                <a:gd name="T95" fmla="*/ 7 h 438"/>
                <a:gd name="T96" fmla="*/ 0 w 840"/>
                <a:gd name="T97" fmla="*/ 7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0"/>
                <a:gd name="T148" fmla="*/ 0 h 438"/>
                <a:gd name="T149" fmla="*/ 840 w 840"/>
                <a:gd name="T150" fmla="*/ 438 h 4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0" h="438">
                  <a:moveTo>
                    <a:pt x="0" y="417"/>
                  </a:moveTo>
                  <a:lnTo>
                    <a:pt x="340" y="205"/>
                  </a:lnTo>
                  <a:lnTo>
                    <a:pt x="342" y="205"/>
                  </a:lnTo>
                  <a:lnTo>
                    <a:pt x="344" y="204"/>
                  </a:lnTo>
                  <a:lnTo>
                    <a:pt x="347" y="204"/>
                  </a:lnTo>
                  <a:lnTo>
                    <a:pt x="353" y="202"/>
                  </a:lnTo>
                  <a:lnTo>
                    <a:pt x="361" y="200"/>
                  </a:lnTo>
                  <a:lnTo>
                    <a:pt x="369" y="198"/>
                  </a:lnTo>
                  <a:lnTo>
                    <a:pt x="390" y="192"/>
                  </a:lnTo>
                  <a:lnTo>
                    <a:pt x="402" y="188"/>
                  </a:lnTo>
                  <a:lnTo>
                    <a:pt x="415" y="184"/>
                  </a:lnTo>
                  <a:lnTo>
                    <a:pt x="442" y="174"/>
                  </a:lnTo>
                  <a:lnTo>
                    <a:pt x="473" y="165"/>
                  </a:lnTo>
                  <a:lnTo>
                    <a:pt x="506" y="153"/>
                  </a:lnTo>
                  <a:lnTo>
                    <a:pt x="541" y="140"/>
                  </a:lnTo>
                  <a:lnTo>
                    <a:pt x="574" y="126"/>
                  </a:lnTo>
                  <a:lnTo>
                    <a:pt x="609" y="112"/>
                  </a:lnTo>
                  <a:lnTo>
                    <a:pt x="642" y="97"/>
                  </a:lnTo>
                  <a:lnTo>
                    <a:pt x="673" y="79"/>
                  </a:lnTo>
                  <a:lnTo>
                    <a:pt x="702" y="62"/>
                  </a:lnTo>
                  <a:lnTo>
                    <a:pt x="728" y="44"/>
                  </a:lnTo>
                  <a:lnTo>
                    <a:pt x="739" y="35"/>
                  </a:lnTo>
                  <a:lnTo>
                    <a:pt x="749" y="25"/>
                  </a:lnTo>
                  <a:lnTo>
                    <a:pt x="759" y="17"/>
                  </a:lnTo>
                  <a:lnTo>
                    <a:pt x="766" y="11"/>
                  </a:lnTo>
                  <a:lnTo>
                    <a:pt x="772" y="6"/>
                  </a:lnTo>
                  <a:lnTo>
                    <a:pt x="776" y="2"/>
                  </a:lnTo>
                  <a:lnTo>
                    <a:pt x="778" y="0"/>
                  </a:lnTo>
                  <a:lnTo>
                    <a:pt x="782" y="0"/>
                  </a:lnTo>
                  <a:lnTo>
                    <a:pt x="782" y="2"/>
                  </a:lnTo>
                  <a:lnTo>
                    <a:pt x="782" y="4"/>
                  </a:lnTo>
                  <a:lnTo>
                    <a:pt x="782" y="8"/>
                  </a:lnTo>
                  <a:lnTo>
                    <a:pt x="780" y="11"/>
                  </a:lnTo>
                  <a:lnTo>
                    <a:pt x="778" y="17"/>
                  </a:lnTo>
                  <a:lnTo>
                    <a:pt x="774" y="23"/>
                  </a:lnTo>
                  <a:lnTo>
                    <a:pt x="768" y="39"/>
                  </a:lnTo>
                  <a:lnTo>
                    <a:pt x="761" y="54"/>
                  </a:lnTo>
                  <a:lnTo>
                    <a:pt x="745" y="93"/>
                  </a:lnTo>
                  <a:lnTo>
                    <a:pt x="739" y="112"/>
                  </a:lnTo>
                  <a:lnTo>
                    <a:pt x="735" y="132"/>
                  </a:lnTo>
                  <a:lnTo>
                    <a:pt x="733" y="149"/>
                  </a:lnTo>
                  <a:lnTo>
                    <a:pt x="735" y="157"/>
                  </a:lnTo>
                  <a:lnTo>
                    <a:pt x="735" y="165"/>
                  </a:lnTo>
                  <a:lnTo>
                    <a:pt x="739" y="171"/>
                  </a:lnTo>
                  <a:lnTo>
                    <a:pt x="743" y="176"/>
                  </a:lnTo>
                  <a:lnTo>
                    <a:pt x="749" y="180"/>
                  </a:lnTo>
                  <a:lnTo>
                    <a:pt x="757" y="184"/>
                  </a:lnTo>
                  <a:lnTo>
                    <a:pt x="770" y="190"/>
                  </a:lnTo>
                  <a:lnTo>
                    <a:pt x="784" y="194"/>
                  </a:lnTo>
                  <a:lnTo>
                    <a:pt x="793" y="198"/>
                  </a:lnTo>
                  <a:lnTo>
                    <a:pt x="803" y="202"/>
                  </a:lnTo>
                  <a:lnTo>
                    <a:pt x="811" y="204"/>
                  </a:lnTo>
                  <a:lnTo>
                    <a:pt x="819" y="204"/>
                  </a:lnTo>
                  <a:lnTo>
                    <a:pt x="825" y="205"/>
                  </a:lnTo>
                  <a:lnTo>
                    <a:pt x="828" y="205"/>
                  </a:lnTo>
                  <a:lnTo>
                    <a:pt x="834" y="204"/>
                  </a:lnTo>
                  <a:lnTo>
                    <a:pt x="838" y="204"/>
                  </a:lnTo>
                  <a:lnTo>
                    <a:pt x="840" y="202"/>
                  </a:lnTo>
                  <a:lnTo>
                    <a:pt x="838" y="202"/>
                  </a:lnTo>
                  <a:lnTo>
                    <a:pt x="836" y="204"/>
                  </a:lnTo>
                  <a:lnTo>
                    <a:pt x="832" y="207"/>
                  </a:lnTo>
                  <a:lnTo>
                    <a:pt x="825" y="213"/>
                  </a:lnTo>
                  <a:lnTo>
                    <a:pt x="811" y="221"/>
                  </a:lnTo>
                  <a:lnTo>
                    <a:pt x="797" y="231"/>
                  </a:lnTo>
                  <a:lnTo>
                    <a:pt x="780" y="242"/>
                  </a:lnTo>
                  <a:lnTo>
                    <a:pt x="762" y="254"/>
                  </a:lnTo>
                  <a:lnTo>
                    <a:pt x="741" y="268"/>
                  </a:lnTo>
                  <a:lnTo>
                    <a:pt x="698" y="295"/>
                  </a:lnTo>
                  <a:lnTo>
                    <a:pt x="654" y="320"/>
                  </a:lnTo>
                  <a:lnTo>
                    <a:pt x="633" y="330"/>
                  </a:lnTo>
                  <a:lnTo>
                    <a:pt x="611" y="341"/>
                  </a:lnTo>
                  <a:lnTo>
                    <a:pt x="590" y="349"/>
                  </a:lnTo>
                  <a:lnTo>
                    <a:pt x="570" y="355"/>
                  </a:lnTo>
                  <a:lnTo>
                    <a:pt x="553" y="361"/>
                  </a:lnTo>
                  <a:lnTo>
                    <a:pt x="530" y="366"/>
                  </a:lnTo>
                  <a:lnTo>
                    <a:pt x="506" y="372"/>
                  </a:lnTo>
                  <a:lnTo>
                    <a:pt x="481" y="380"/>
                  </a:lnTo>
                  <a:lnTo>
                    <a:pt x="425" y="396"/>
                  </a:lnTo>
                  <a:lnTo>
                    <a:pt x="367" y="409"/>
                  </a:lnTo>
                  <a:lnTo>
                    <a:pt x="309" y="421"/>
                  </a:lnTo>
                  <a:lnTo>
                    <a:pt x="281" y="427"/>
                  </a:lnTo>
                  <a:lnTo>
                    <a:pt x="254" y="431"/>
                  </a:lnTo>
                  <a:lnTo>
                    <a:pt x="227" y="434"/>
                  </a:lnTo>
                  <a:lnTo>
                    <a:pt x="204" y="436"/>
                  </a:lnTo>
                  <a:lnTo>
                    <a:pt x="183" y="438"/>
                  </a:lnTo>
                  <a:lnTo>
                    <a:pt x="163" y="436"/>
                  </a:lnTo>
                  <a:lnTo>
                    <a:pt x="138" y="434"/>
                  </a:lnTo>
                  <a:lnTo>
                    <a:pt x="84" y="429"/>
                  </a:lnTo>
                  <a:lnTo>
                    <a:pt x="58" y="425"/>
                  </a:lnTo>
                  <a:lnTo>
                    <a:pt x="35" y="421"/>
                  </a:lnTo>
                  <a:lnTo>
                    <a:pt x="25" y="421"/>
                  </a:lnTo>
                  <a:lnTo>
                    <a:pt x="16" y="419"/>
                  </a:lnTo>
                  <a:lnTo>
                    <a:pt x="10" y="417"/>
                  </a:lnTo>
                  <a:lnTo>
                    <a:pt x="4" y="417"/>
                  </a:lnTo>
                  <a:lnTo>
                    <a:pt x="2" y="417"/>
                  </a:lnTo>
                  <a:lnTo>
                    <a:pt x="0" y="41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7" name="Freeform 383">
              <a:extLst>
                <a:ext uri="{FF2B5EF4-FFF2-40B4-BE49-F238E27FC236}">
                  <a16:creationId xmlns:a16="http://schemas.microsoft.com/office/drawing/2014/main" id="{98C83192-ED63-48CF-93EC-D43D9278AFE1}"/>
                </a:ext>
              </a:extLst>
            </p:cNvPr>
            <p:cNvSpPr>
              <a:spLocks noChangeAspect="1"/>
            </p:cNvSpPr>
            <p:nvPr/>
          </p:nvSpPr>
          <p:spPr bwMode="auto">
            <a:xfrm>
              <a:off x="435" y="2612"/>
              <a:ext cx="81" cy="50"/>
            </a:xfrm>
            <a:custGeom>
              <a:avLst/>
              <a:gdLst>
                <a:gd name="T0" fmla="*/ 2 w 644"/>
                <a:gd name="T1" fmla="*/ 0 h 398"/>
                <a:gd name="T2" fmla="*/ 2 w 644"/>
                <a:gd name="T3" fmla="*/ 0 h 398"/>
                <a:gd name="T4" fmla="*/ 2 w 644"/>
                <a:gd name="T5" fmla="*/ 0 h 398"/>
                <a:gd name="T6" fmla="*/ 3 w 644"/>
                <a:gd name="T7" fmla="*/ 0 h 398"/>
                <a:gd name="T8" fmla="*/ 3 w 644"/>
                <a:gd name="T9" fmla="*/ 1 h 398"/>
                <a:gd name="T10" fmla="*/ 4 w 644"/>
                <a:gd name="T11" fmla="*/ 1 h 398"/>
                <a:gd name="T12" fmla="*/ 5 w 644"/>
                <a:gd name="T13" fmla="*/ 2 h 398"/>
                <a:gd name="T14" fmla="*/ 7 w 644"/>
                <a:gd name="T15" fmla="*/ 2 h 398"/>
                <a:gd name="T16" fmla="*/ 8 w 644"/>
                <a:gd name="T17" fmla="*/ 3 h 398"/>
                <a:gd name="T18" fmla="*/ 9 w 644"/>
                <a:gd name="T19" fmla="*/ 4 h 398"/>
                <a:gd name="T20" fmla="*/ 9 w 644"/>
                <a:gd name="T21" fmla="*/ 4 h 398"/>
                <a:gd name="T22" fmla="*/ 9 w 644"/>
                <a:gd name="T23" fmla="*/ 5 h 398"/>
                <a:gd name="T24" fmla="*/ 10 w 644"/>
                <a:gd name="T25" fmla="*/ 5 h 398"/>
                <a:gd name="T26" fmla="*/ 10 w 644"/>
                <a:gd name="T27" fmla="*/ 5 h 398"/>
                <a:gd name="T28" fmla="*/ 10 w 644"/>
                <a:gd name="T29" fmla="*/ 6 h 398"/>
                <a:gd name="T30" fmla="*/ 10 w 644"/>
                <a:gd name="T31" fmla="*/ 6 h 398"/>
                <a:gd name="T32" fmla="*/ 10 w 644"/>
                <a:gd name="T33" fmla="*/ 6 h 398"/>
                <a:gd name="T34" fmla="*/ 10 w 644"/>
                <a:gd name="T35" fmla="*/ 6 h 398"/>
                <a:gd name="T36" fmla="*/ 10 w 644"/>
                <a:gd name="T37" fmla="*/ 6 h 398"/>
                <a:gd name="T38" fmla="*/ 10 w 644"/>
                <a:gd name="T39" fmla="*/ 6 h 398"/>
                <a:gd name="T40" fmla="*/ 10 w 644"/>
                <a:gd name="T41" fmla="*/ 6 h 398"/>
                <a:gd name="T42" fmla="*/ 10 w 644"/>
                <a:gd name="T43" fmla="*/ 6 h 398"/>
                <a:gd name="T44" fmla="*/ 10 w 644"/>
                <a:gd name="T45" fmla="*/ 6 h 398"/>
                <a:gd name="T46" fmla="*/ 9 w 644"/>
                <a:gd name="T47" fmla="*/ 6 h 398"/>
                <a:gd name="T48" fmla="*/ 9 w 644"/>
                <a:gd name="T49" fmla="*/ 6 h 398"/>
                <a:gd name="T50" fmla="*/ 9 w 644"/>
                <a:gd name="T51" fmla="*/ 5 h 398"/>
                <a:gd name="T52" fmla="*/ 8 w 644"/>
                <a:gd name="T53" fmla="*/ 5 h 398"/>
                <a:gd name="T54" fmla="*/ 8 w 644"/>
                <a:gd name="T55" fmla="*/ 4 h 398"/>
                <a:gd name="T56" fmla="*/ 7 w 644"/>
                <a:gd name="T57" fmla="*/ 4 h 398"/>
                <a:gd name="T58" fmla="*/ 5 w 644"/>
                <a:gd name="T59" fmla="*/ 3 h 398"/>
                <a:gd name="T60" fmla="*/ 4 w 644"/>
                <a:gd name="T61" fmla="*/ 2 h 398"/>
                <a:gd name="T62" fmla="*/ 3 w 644"/>
                <a:gd name="T63" fmla="*/ 1 h 398"/>
                <a:gd name="T64" fmla="*/ 2 w 644"/>
                <a:gd name="T65" fmla="*/ 1 h 398"/>
                <a:gd name="T66" fmla="*/ 2 w 644"/>
                <a:gd name="T67" fmla="*/ 1 h 398"/>
                <a:gd name="T68" fmla="*/ 1 w 644"/>
                <a:gd name="T69" fmla="*/ 1 h 398"/>
                <a:gd name="T70" fmla="*/ 1 w 644"/>
                <a:gd name="T71" fmla="*/ 0 h 398"/>
                <a:gd name="T72" fmla="*/ 0 w 644"/>
                <a:gd name="T73" fmla="*/ 0 h 398"/>
                <a:gd name="T74" fmla="*/ 0 w 644"/>
                <a:gd name="T75" fmla="*/ 0 h 398"/>
                <a:gd name="T76" fmla="*/ 0 w 644"/>
                <a:gd name="T77" fmla="*/ 0 h 398"/>
                <a:gd name="T78" fmla="*/ 0 w 644"/>
                <a:gd name="T79" fmla="*/ 0 h 398"/>
                <a:gd name="T80" fmla="*/ 0 w 644"/>
                <a:gd name="T81" fmla="*/ 0 h 398"/>
                <a:gd name="T82" fmla="*/ 1 w 644"/>
                <a:gd name="T83" fmla="*/ 0 h 398"/>
                <a:gd name="T84" fmla="*/ 1 w 644"/>
                <a:gd name="T85" fmla="*/ 0 h 398"/>
                <a:gd name="T86" fmla="*/ 2 w 644"/>
                <a:gd name="T87" fmla="*/ 0 h 398"/>
                <a:gd name="T88" fmla="*/ 2 w 644"/>
                <a:gd name="T89" fmla="*/ 0 h 3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4"/>
                <a:gd name="T136" fmla="*/ 0 h 398"/>
                <a:gd name="T137" fmla="*/ 644 w 644"/>
                <a:gd name="T138" fmla="*/ 398 h 3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4" h="398">
                  <a:moveTo>
                    <a:pt x="119" y="2"/>
                  </a:moveTo>
                  <a:lnTo>
                    <a:pt x="121" y="2"/>
                  </a:lnTo>
                  <a:lnTo>
                    <a:pt x="122" y="4"/>
                  </a:lnTo>
                  <a:lnTo>
                    <a:pt x="128" y="6"/>
                  </a:lnTo>
                  <a:lnTo>
                    <a:pt x="136" y="8"/>
                  </a:lnTo>
                  <a:lnTo>
                    <a:pt x="146" y="12"/>
                  </a:lnTo>
                  <a:lnTo>
                    <a:pt x="155" y="15"/>
                  </a:lnTo>
                  <a:lnTo>
                    <a:pt x="169" y="21"/>
                  </a:lnTo>
                  <a:lnTo>
                    <a:pt x="183" y="27"/>
                  </a:lnTo>
                  <a:lnTo>
                    <a:pt x="196" y="33"/>
                  </a:lnTo>
                  <a:lnTo>
                    <a:pt x="214" y="39"/>
                  </a:lnTo>
                  <a:lnTo>
                    <a:pt x="249" y="56"/>
                  </a:lnTo>
                  <a:lnTo>
                    <a:pt x="287" y="74"/>
                  </a:lnTo>
                  <a:lnTo>
                    <a:pt x="328" y="93"/>
                  </a:lnTo>
                  <a:lnTo>
                    <a:pt x="369" y="114"/>
                  </a:lnTo>
                  <a:lnTo>
                    <a:pt x="410" y="138"/>
                  </a:lnTo>
                  <a:lnTo>
                    <a:pt x="450" y="163"/>
                  </a:lnTo>
                  <a:lnTo>
                    <a:pt x="489" y="188"/>
                  </a:lnTo>
                  <a:lnTo>
                    <a:pt x="524" y="215"/>
                  </a:lnTo>
                  <a:lnTo>
                    <a:pt x="541" y="229"/>
                  </a:lnTo>
                  <a:lnTo>
                    <a:pt x="555" y="242"/>
                  </a:lnTo>
                  <a:lnTo>
                    <a:pt x="570" y="258"/>
                  </a:lnTo>
                  <a:lnTo>
                    <a:pt x="582" y="271"/>
                  </a:lnTo>
                  <a:lnTo>
                    <a:pt x="594" y="287"/>
                  </a:lnTo>
                  <a:lnTo>
                    <a:pt x="602" y="301"/>
                  </a:lnTo>
                  <a:lnTo>
                    <a:pt x="609" y="316"/>
                  </a:lnTo>
                  <a:lnTo>
                    <a:pt x="617" y="328"/>
                  </a:lnTo>
                  <a:lnTo>
                    <a:pt x="623" y="339"/>
                  </a:lnTo>
                  <a:lnTo>
                    <a:pt x="629" y="349"/>
                  </a:lnTo>
                  <a:lnTo>
                    <a:pt x="633" y="359"/>
                  </a:lnTo>
                  <a:lnTo>
                    <a:pt x="636" y="367"/>
                  </a:lnTo>
                  <a:lnTo>
                    <a:pt x="638" y="374"/>
                  </a:lnTo>
                  <a:lnTo>
                    <a:pt x="640" y="380"/>
                  </a:lnTo>
                  <a:lnTo>
                    <a:pt x="642" y="384"/>
                  </a:lnTo>
                  <a:lnTo>
                    <a:pt x="644" y="388"/>
                  </a:lnTo>
                  <a:lnTo>
                    <a:pt x="644" y="394"/>
                  </a:lnTo>
                  <a:lnTo>
                    <a:pt x="642" y="398"/>
                  </a:lnTo>
                  <a:lnTo>
                    <a:pt x="638" y="398"/>
                  </a:lnTo>
                  <a:lnTo>
                    <a:pt x="634" y="396"/>
                  </a:lnTo>
                  <a:lnTo>
                    <a:pt x="631" y="394"/>
                  </a:lnTo>
                  <a:lnTo>
                    <a:pt x="621" y="386"/>
                  </a:lnTo>
                  <a:lnTo>
                    <a:pt x="613" y="380"/>
                  </a:lnTo>
                  <a:lnTo>
                    <a:pt x="609" y="376"/>
                  </a:lnTo>
                  <a:lnTo>
                    <a:pt x="605" y="374"/>
                  </a:lnTo>
                  <a:lnTo>
                    <a:pt x="602" y="368"/>
                  </a:lnTo>
                  <a:lnTo>
                    <a:pt x="596" y="365"/>
                  </a:lnTo>
                  <a:lnTo>
                    <a:pt x="586" y="357"/>
                  </a:lnTo>
                  <a:lnTo>
                    <a:pt x="576" y="349"/>
                  </a:lnTo>
                  <a:lnTo>
                    <a:pt x="567" y="339"/>
                  </a:lnTo>
                  <a:lnTo>
                    <a:pt x="555" y="330"/>
                  </a:lnTo>
                  <a:lnTo>
                    <a:pt x="539" y="318"/>
                  </a:lnTo>
                  <a:lnTo>
                    <a:pt x="526" y="306"/>
                  </a:lnTo>
                  <a:lnTo>
                    <a:pt x="510" y="295"/>
                  </a:lnTo>
                  <a:lnTo>
                    <a:pt x="493" y="281"/>
                  </a:lnTo>
                  <a:lnTo>
                    <a:pt x="458" y="254"/>
                  </a:lnTo>
                  <a:lnTo>
                    <a:pt x="417" y="225"/>
                  </a:lnTo>
                  <a:lnTo>
                    <a:pt x="377" y="194"/>
                  </a:lnTo>
                  <a:lnTo>
                    <a:pt x="332" y="165"/>
                  </a:lnTo>
                  <a:lnTo>
                    <a:pt x="289" y="136"/>
                  </a:lnTo>
                  <a:lnTo>
                    <a:pt x="245" y="109"/>
                  </a:lnTo>
                  <a:lnTo>
                    <a:pt x="200" y="85"/>
                  </a:lnTo>
                  <a:lnTo>
                    <a:pt x="179" y="74"/>
                  </a:lnTo>
                  <a:lnTo>
                    <a:pt x="157" y="64"/>
                  </a:lnTo>
                  <a:lnTo>
                    <a:pt x="136" y="54"/>
                  </a:lnTo>
                  <a:lnTo>
                    <a:pt x="117" y="48"/>
                  </a:lnTo>
                  <a:lnTo>
                    <a:pt x="97" y="41"/>
                  </a:lnTo>
                  <a:lnTo>
                    <a:pt x="78" y="37"/>
                  </a:lnTo>
                  <a:lnTo>
                    <a:pt x="60" y="31"/>
                  </a:lnTo>
                  <a:lnTo>
                    <a:pt x="45" y="27"/>
                  </a:lnTo>
                  <a:lnTo>
                    <a:pt x="33" y="23"/>
                  </a:lnTo>
                  <a:lnTo>
                    <a:pt x="22" y="21"/>
                  </a:lnTo>
                  <a:lnTo>
                    <a:pt x="14" y="17"/>
                  </a:lnTo>
                  <a:lnTo>
                    <a:pt x="8" y="15"/>
                  </a:lnTo>
                  <a:lnTo>
                    <a:pt x="4" y="12"/>
                  </a:lnTo>
                  <a:lnTo>
                    <a:pt x="0" y="10"/>
                  </a:lnTo>
                  <a:lnTo>
                    <a:pt x="0" y="8"/>
                  </a:lnTo>
                  <a:lnTo>
                    <a:pt x="0" y="6"/>
                  </a:lnTo>
                  <a:lnTo>
                    <a:pt x="4" y="4"/>
                  </a:lnTo>
                  <a:lnTo>
                    <a:pt x="12" y="2"/>
                  </a:lnTo>
                  <a:lnTo>
                    <a:pt x="26" y="2"/>
                  </a:lnTo>
                  <a:lnTo>
                    <a:pt x="39" y="0"/>
                  </a:lnTo>
                  <a:lnTo>
                    <a:pt x="55" y="0"/>
                  </a:lnTo>
                  <a:lnTo>
                    <a:pt x="86" y="0"/>
                  </a:lnTo>
                  <a:lnTo>
                    <a:pt x="97" y="2"/>
                  </a:lnTo>
                  <a:lnTo>
                    <a:pt x="109" y="2"/>
                  </a:lnTo>
                  <a:lnTo>
                    <a:pt x="117" y="2"/>
                  </a:lnTo>
                  <a:lnTo>
                    <a:pt x="119" y="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8" name="Freeform 384">
              <a:extLst>
                <a:ext uri="{FF2B5EF4-FFF2-40B4-BE49-F238E27FC236}">
                  <a16:creationId xmlns:a16="http://schemas.microsoft.com/office/drawing/2014/main" id="{ED253195-A0CE-4B55-A8FC-C1863D08BCFE}"/>
                </a:ext>
              </a:extLst>
            </p:cNvPr>
            <p:cNvSpPr>
              <a:spLocks noChangeAspect="1"/>
            </p:cNvSpPr>
            <p:nvPr/>
          </p:nvSpPr>
          <p:spPr bwMode="auto">
            <a:xfrm>
              <a:off x="302" y="2741"/>
              <a:ext cx="98" cy="52"/>
            </a:xfrm>
            <a:custGeom>
              <a:avLst/>
              <a:gdLst>
                <a:gd name="T0" fmla="*/ 0 w 789"/>
                <a:gd name="T1" fmla="*/ 0 h 417"/>
                <a:gd name="T2" fmla="*/ 0 w 789"/>
                <a:gd name="T3" fmla="*/ 0 h 417"/>
                <a:gd name="T4" fmla="*/ 0 w 789"/>
                <a:gd name="T5" fmla="*/ 0 h 417"/>
                <a:gd name="T6" fmla="*/ 0 w 789"/>
                <a:gd name="T7" fmla="*/ 1 h 417"/>
                <a:gd name="T8" fmla="*/ 1 w 789"/>
                <a:gd name="T9" fmla="*/ 1 h 417"/>
                <a:gd name="T10" fmla="*/ 1 w 789"/>
                <a:gd name="T11" fmla="*/ 1 h 417"/>
                <a:gd name="T12" fmla="*/ 1 w 789"/>
                <a:gd name="T13" fmla="*/ 2 h 417"/>
                <a:gd name="T14" fmla="*/ 2 w 789"/>
                <a:gd name="T15" fmla="*/ 2 h 417"/>
                <a:gd name="T16" fmla="*/ 2 w 789"/>
                <a:gd name="T17" fmla="*/ 3 h 417"/>
                <a:gd name="T18" fmla="*/ 3 w 789"/>
                <a:gd name="T19" fmla="*/ 3 h 417"/>
                <a:gd name="T20" fmla="*/ 4 w 789"/>
                <a:gd name="T21" fmla="*/ 3 h 417"/>
                <a:gd name="T22" fmla="*/ 5 w 789"/>
                <a:gd name="T23" fmla="*/ 4 h 417"/>
                <a:gd name="T24" fmla="*/ 6 w 789"/>
                <a:gd name="T25" fmla="*/ 4 h 417"/>
                <a:gd name="T26" fmla="*/ 7 w 789"/>
                <a:gd name="T27" fmla="*/ 4 h 417"/>
                <a:gd name="T28" fmla="*/ 8 w 789"/>
                <a:gd name="T29" fmla="*/ 5 h 417"/>
                <a:gd name="T30" fmla="*/ 9 w 789"/>
                <a:gd name="T31" fmla="*/ 5 h 417"/>
                <a:gd name="T32" fmla="*/ 10 w 789"/>
                <a:gd name="T33" fmla="*/ 5 h 417"/>
                <a:gd name="T34" fmla="*/ 10 w 789"/>
                <a:gd name="T35" fmla="*/ 5 h 417"/>
                <a:gd name="T36" fmla="*/ 11 w 789"/>
                <a:gd name="T37" fmla="*/ 5 h 417"/>
                <a:gd name="T38" fmla="*/ 11 w 789"/>
                <a:gd name="T39" fmla="*/ 5 h 417"/>
                <a:gd name="T40" fmla="*/ 12 w 789"/>
                <a:gd name="T41" fmla="*/ 5 h 417"/>
                <a:gd name="T42" fmla="*/ 12 w 789"/>
                <a:gd name="T43" fmla="*/ 5 h 417"/>
                <a:gd name="T44" fmla="*/ 12 w 789"/>
                <a:gd name="T45" fmla="*/ 5 h 417"/>
                <a:gd name="T46" fmla="*/ 12 w 789"/>
                <a:gd name="T47" fmla="*/ 5 h 417"/>
                <a:gd name="T48" fmla="*/ 12 w 789"/>
                <a:gd name="T49" fmla="*/ 5 h 417"/>
                <a:gd name="T50" fmla="*/ 12 w 789"/>
                <a:gd name="T51" fmla="*/ 6 h 417"/>
                <a:gd name="T52" fmla="*/ 11 w 789"/>
                <a:gd name="T53" fmla="*/ 6 h 417"/>
                <a:gd name="T54" fmla="*/ 11 w 789"/>
                <a:gd name="T55" fmla="*/ 6 h 417"/>
                <a:gd name="T56" fmla="*/ 9 w 789"/>
                <a:gd name="T57" fmla="*/ 6 h 417"/>
                <a:gd name="T58" fmla="*/ 9 w 789"/>
                <a:gd name="T59" fmla="*/ 6 h 417"/>
                <a:gd name="T60" fmla="*/ 8 w 789"/>
                <a:gd name="T61" fmla="*/ 6 h 417"/>
                <a:gd name="T62" fmla="*/ 8 w 789"/>
                <a:gd name="T63" fmla="*/ 6 h 417"/>
                <a:gd name="T64" fmla="*/ 7 w 789"/>
                <a:gd name="T65" fmla="*/ 6 h 417"/>
                <a:gd name="T66" fmla="*/ 7 w 789"/>
                <a:gd name="T67" fmla="*/ 6 h 417"/>
                <a:gd name="T68" fmla="*/ 7 w 789"/>
                <a:gd name="T69" fmla="*/ 6 h 417"/>
                <a:gd name="T70" fmla="*/ 7 w 789"/>
                <a:gd name="T71" fmla="*/ 6 h 417"/>
                <a:gd name="T72" fmla="*/ 6 w 789"/>
                <a:gd name="T73" fmla="*/ 6 h 417"/>
                <a:gd name="T74" fmla="*/ 6 w 789"/>
                <a:gd name="T75" fmla="*/ 6 h 417"/>
                <a:gd name="T76" fmla="*/ 4 w 789"/>
                <a:gd name="T77" fmla="*/ 5 h 417"/>
                <a:gd name="T78" fmla="*/ 3 w 789"/>
                <a:gd name="T79" fmla="*/ 4 h 417"/>
                <a:gd name="T80" fmla="*/ 2 w 789"/>
                <a:gd name="T81" fmla="*/ 4 h 417"/>
                <a:gd name="T82" fmla="*/ 2 w 789"/>
                <a:gd name="T83" fmla="*/ 3 h 417"/>
                <a:gd name="T84" fmla="*/ 2 w 789"/>
                <a:gd name="T85" fmla="*/ 3 h 417"/>
                <a:gd name="T86" fmla="*/ 1 w 789"/>
                <a:gd name="T87" fmla="*/ 3 h 417"/>
                <a:gd name="T88" fmla="*/ 1 w 789"/>
                <a:gd name="T89" fmla="*/ 3 h 417"/>
                <a:gd name="T90" fmla="*/ 1 w 789"/>
                <a:gd name="T91" fmla="*/ 2 h 417"/>
                <a:gd name="T92" fmla="*/ 1 w 789"/>
                <a:gd name="T93" fmla="*/ 1 h 417"/>
                <a:gd name="T94" fmla="*/ 0 w 789"/>
                <a:gd name="T95" fmla="*/ 1 h 417"/>
                <a:gd name="T96" fmla="*/ 0 w 789"/>
                <a:gd name="T97" fmla="*/ 0 h 417"/>
                <a:gd name="T98" fmla="*/ 0 w 789"/>
                <a:gd name="T99" fmla="*/ 0 h 4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89"/>
                <a:gd name="T151" fmla="*/ 0 h 417"/>
                <a:gd name="T152" fmla="*/ 789 w 789"/>
                <a:gd name="T153" fmla="*/ 417 h 4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89" h="417">
                  <a:moveTo>
                    <a:pt x="0" y="0"/>
                  </a:moveTo>
                  <a:lnTo>
                    <a:pt x="0" y="2"/>
                  </a:lnTo>
                  <a:lnTo>
                    <a:pt x="2" y="4"/>
                  </a:lnTo>
                  <a:lnTo>
                    <a:pt x="4" y="8"/>
                  </a:lnTo>
                  <a:lnTo>
                    <a:pt x="7" y="14"/>
                  </a:lnTo>
                  <a:lnTo>
                    <a:pt x="13" y="19"/>
                  </a:lnTo>
                  <a:lnTo>
                    <a:pt x="19" y="29"/>
                  </a:lnTo>
                  <a:lnTo>
                    <a:pt x="27" y="37"/>
                  </a:lnTo>
                  <a:lnTo>
                    <a:pt x="35" y="48"/>
                  </a:lnTo>
                  <a:lnTo>
                    <a:pt x="44" y="60"/>
                  </a:lnTo>
                  <a:lnTo>
                    <a:pt x="56" y="72"/>
                  </a:lnTo>
                  <a:lnTo>
                    <a:pt x="68" y="83"/>
                  </a:lnTo>
                  <a:lnTo>
                    <a:pt x="79" y="97"/>
                  </a:lnTo>
                  <a:lnTo>
                    <a:pt x="95" y="111"/>
                  </a:lnTo>
                  <a:lnTo>
                    <a:pt x="110" y="126"/>
                  </a:lnTo>
                  <a:lnTo>
                    <a:pt x="128" y="140"/>
                  </a:lnTo>
                  <a:lnTo>
                    <a:pt x="145" y="155"/>
                  </a:lnTo>
                  <a:lnTo>
                    <a:pt x="165" y="169"/>
                  </a:lnTo>
                  <a:lnTo>
                    <a:pt x="186" y="184"/>
                  </a:lnTo>
                  <a:lnTo>
                    <a:pt x="207" y="198"/>
                  </a:lnTo>
                  <a:lnTo>
                    <a:pt x="232" y="211"/>
                  </a:lnTo>
                  <a:lnTo>
                    <a:pt x="256" y="225"/>
                  </a:lnTo>
                  <a:lnTo>
                    <a:pt x="283" y="239"/>
                  </a:lnTo>
                  <a:lnTo>
                    <a:pt x="310" y="250"/>
                  </a:lnTo>
                  <a:lnTo>
                    <a:pt x="339" y="262"/>
                  </a:lnTo>
                  <a:lnTo>
                    <a:pt x="368" y="272"/>
                  </a:lnTo>
                  <a:lnTo>
                    <a:pt x="399" y="281"/>
                  </a:lnTo>
                  <a:lnTo>
                    <a:pt x="432" y="291"/>
                  </a:lnTo>
                  <a:lnTo>
                    <a:pt x="467" y="299"/>
                  </a:lnTo>
                  <a:lnTo>
                    <a:pt x="504" y="305"/>
                  </a:lnTo>
                  <a:lnTo>
                    <a:pt x="541" y="308"/>
                  </a:lnTo>
                  <a:lnTo>
                    <a:pt x="580" y="312"/>
                  </a:lnTo>
                  <a:lnTo>
                    <a:pt x="618" y="314"/>
                  </a:lnTo>
                  <a:lnTo>
                    <a:pt x="640" y="314"/>
                  </a:lnTo>
                  <a:lnTo>
                    <a:pt x="657" y="314"/>
                  </a:lnTo>
                  <a:lnTo>
                    <a:pt x="675" y="314"/>
                  </a:lnTo>
                  <a:lnTo>
                    <a:pt x="690" y="316"/>
                  </a:lnTo>
                  <a:lnTo>
                    <a:pt x="704" y="318"/>
                  </a:lnTo>
                  <a:lnTo>
                    <a:pt x="717" y="318"/>
                  </a:lnTo>
                  <a:lnTo>
                    <a:pt x="729" y="320"/>
                  </a:lnTo>
                  <a:lnTo>
                    <a:pt x="740" y="320"/>
                  </a:lnTo>
                  <a:lnTo>
                    <a:pt x="750" y="322"/>
                  </a:lnTo>
                  <a:lnTo>
                    <a:pt x="758" y="324"/>
                  </a:lnTo>
                  <a:lnTo>
                    <a:pt x="772" y="326"/>
                  </a:lnTo>
                  <a:lnTo>
                    <a:pt x="781" y="330"/>
                  </a:lnTo>
                  <a:lnTo>
                    <a:pt x="787" y="334"/>
                  </a:lnTo>
                  <a:lnTo>
                    <a:pt x="789" y="339"/>
                  </a:lnTo>
                  <a:lnTo>
                    <a:pt x="787" y="343"/>
                  </a:lnTo>
                  <a:lnTo>
                    <a:pt x="783" y="347"/>
                  </a:lnTo>
                  <a:lnTo>
                    <a:pt x="777" y="353"/>
                  </a:lnTo>
                  <a:lnTo>
                    <a:pt x="768" y="357"/>
                  </a:lnTo>
                  <a:lnTo>
                    <a:pt x="756" y="363"/>
                  </a:lnTo>
                  <a:lnTo>
                    <a:pt x="742" y="367"/>
                  </a:lnTo>
                  <a:lnTo>
                    <a:pt x="727" y="372"/>
                  </a:lnTo>
                  <a:lnTo>
                    <a:pt x="709" y="378"/>
                  </a:lnTo>
                  <a:lnTo>
                    <a:pt x="692" y="382"/>
                  </a:lnTo>
                  <a:lnTo>
                    <a:pt x="655" y="392"/>
                  </a:lnTo>
                  <a:lnTo>
                    <a:pt x="614" y="400"/>
                  </a:lnTo>
                  <a:lnTo>
                    <a:pt x="576" y="407"/>
                  </a:lnTo>
                  <a:lnTo>
                    <a:pt x="558" y="409"/>
                  </a:lnTo>
                  <a:lnTo>
                    <a:pt x="543" y="411"/>
                  </a:lnTo>
                  <a:lnTo>
                    <a:pt x="525" y="415"/>
                  </a:lnTo>
                  <a:lnTo>
                    <a:pt x="512" y="415"/>
                  </a:lnTo>
                  <a:lnTo>
                    <a:pt x="500" y="417"/>
                  </a:lnTo>
                  <a:lnTo>
                    <a:pt x="488" y="417"/>
                  </a:lnTo>
                  <a:lnTo>
                    <a:pt x="481" y="417"/>
                  </a:lnTo>
                  <a:lnTo>
                    <a:pt x="475" y="415"/>
                  </a:lnTo>
                  <a:lnTo>
                    <a:pt x="471" y="415"/>
                  </a:lnTo>
                  <a:lnTo>
                    <a:pt x="465" y="411"/>
                  </a:lnTo>
                  <a:lnTo>
                    <a:pt x="457" y="409"/>
                  </a:lnTo>
                  <a:lnTo>
                    <a:pt x="448" y="405"/>
                  </a:lnTo>
                  <a:lnTo>
                    <a:pt x="440" y="400"/>
                  </a:lnTo>
                  <a:lnTo>
                    <a:pt x="428" y="396"/>
                  </a:lnTo>
                  <a:lnTo>
                    <a:pt x="417" y="390"/>
                  </a:lnTo>
                  <a:lnTo>
                    <a:pt x="403" y="382"/>
                  </a:lnTo>
                  <a:lnTo>
                    <a:pt x="376" y="369"/>
                  </a:lnTo>
                  <a:lnTo>
                    <a:pt x="345" y="355"/>
                  </a:lnTo>
                  <a:lnTo>
                    <a:pt x="281" y="320"/>
                  </a:lnTo>
                  <a:lnTo>
                    <a:pt x="217" y="287"/>
                  </a:lnTo>
                  <a:lnTo>
                    <a:pt x="186" y="270"/>
                  </a:lnTo>
                  <a:lnTo>
                    <a:pt x="159" y="254"/>
                  </a:lnTo>
                  <a:lnTo>
                    <a:pt x="135" y="239"/>
                  </a:lnTo>
                  <a:lnTo>
                    <a:pt x="126" y="231"/>
                  </a:lnTo>
                  <a:lnTo>
                    <a:pt x="116" y="225"/>
                  </a:lnTo>
                  <a:lnTo>
                    <a:pt x="108" y="219"/>
                  </a:lnTo>
                  <a:lnTo>
                    <a:pt x="102" y="213"/>
                  </a:lnTo>
                  <a:lnTo>
                    <a:pt x="99" y="209"/>
                  </a:lnTo>
                  <a:lnTo>
                    <a:pt x="95" y="206"/>
                  </a:lnTo>
                  <a:lnTo>
                    <a:pt x="89" y="196"/>
                  </a:lnTo>
                  <a:lnTo>
                    <a:pt x="83" y="184"/>
                  </a:lnTo>
                  <a:lnTo>
                    <a:pt x="75" y="171"/>
                  </a:lnTo>
                  <a:lnTo>
                    <a:pt x="68" y="155"/>
                  </a:lnTo>
                  <a:lnTo>
                    <a:pt x="52" y="122"/>
                  </a:lnTo>
                  <a:lnTo>
                    <a:pt x="37" y="87"/>
                  </a:lnTo>
                  <a:lnTo>
                    <a:pt x="21" y="54"/>
                  </a:lnTo>
                  <a:lnTo>
                    <a:pt x="15" y="39"/>
                  </a:lnTo>
                  <a:lnTo>
                    <a:pt x="9" y="27"/>
                  </a:lnTo>
                  <a:lnTo>
                    <a:pt x="5" y="15"/>
                  </a:lnTo>
                  <a:lnTo>
                    <a:pt x="2" y="8"/>
                  </a:lnTo>
                  <a:lnTo>
                    <a:pt x="0" y="2"/>
                  </a:lnTo>
                  <a:lnTo>
                    <a:pt x="0"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grpSp>
    </p:spTree>
    <p:extLst>
      <p:ext uri="{BB962C8B-B14F-4D97-AF65-F5344CB8AC3E}">
        <p14:creationId xmlns:p14="http://schemas.microsoft.com/office/powerpoint/2010/main" val="221114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79512" y="188640"/>
            <a:ext cx="8712968" cy="367216"/>
          </a:xfrm>
          <a:prstGeom prst="rect">
            <a:avLst/>
          </a:prstGeom>
        </p:spPr>
        <p:txBody>
          <a:bodyPr wrap="square">
            <a:spAutoFit/>
          </a:bodyPr>
          <a:lstStyle/>
          <a:p>
            <a:pPr algn="ctr">
              <a:lnSpc>
                <a:spcPct val="107000"/>
              </a:lnSpc>
              <a:spcAft>
                <a:spcPts val="800"/>
              </a:spcAft>
            </a:pPr>
            <a:r>
              <a:rPr lang="pl-PL" b="1" dirty="0">
                <a:solidFill>
                  <a:srgbClr val="9B9CA0"/>
                </a:solidFill>
                <a:latin typeface="+mj-lt"/>
                <a:ea typeface="+mj-ea"/>
                <a:cs typeface="+mj-cs"/>
              </a:rPr>
              <a:t>Drogi wodne w węzłach miejskich CNC w Polsce – </a:t>
            </a:r>
          </a:p>
        </p:txBody>
      </p:sp>
      <p:sp>
        <p:nvSpPr>
          <p:cNvPr id="5" name="Prostokąt 4"/>
          <p:cNvSpPr/>
          <p:nvPr/>
        </p:nvSpPr>
        <p:spPr>
          <a:xfrm>
            <a:off x="26750" y="1938119"/>
            <a:ext cx="4392488" cy="3850798"/>
          </a:xfrm>
          <a:prstGeom prst="rect">
            <a:avLst/>
          </a:prstGeom>
        </p:spPr>
        <p:txBody>
          <a:bodyPr wrap="square">
            <a:spAutoFit/>
          </a:bodyPr>
          <a:lstStyle/>
          <a:p>
            <a:pPr marL="342900" lvl="0" indent="-342900" algn="just">
              <a:lnSpc>
                <a:spcPct val="107000"/>
              </a:lnSpc>
              <a:spcAft>
                <a:spcPts val="0"/>
              </a:spcAft>
              <a:buClr>
                <a:srgbClr val="D82C2A"/>
              </a:buClr>
              <a:buFont typeface="Wingdings" panose="05000000000000000000" pitchFamily="2" charset="2"/>
              <a:buChar char="Ø"/>
            </a:pPr>
            <a:r>
              <a:rPr lang="pl-PL" sz="1200" b="1" dirty="0">
                <a:latin typeface="+mj-lt"/>
                <a:ea typeface="Calibri" panose="020F0502020204030204" pitchFamily="34" charset="0"/>
                <a:cs typeface="Times New Roman" panose="02020603050405020304" pitchFamily="18" charset="0"/>
              </a:rPr>
              <a:t>problemy związane z odcinkami „ostatniej mili” wzajemnych połączeń kolejowych lub drogowych z portami, które  w obrębie obszarów miejskich,  powodują problemy związane z przepustowością, zatłoczeniem i bezpieczeństwem ruchu drogowego </a:t>
            </a:r>
            <a:endParaRPr lang="pl-PL" sz="1200" dirty="0">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0"/>
              </a:spcAft>
              <a:buClr>
                <a:srgbClr val="D82C2A"/>
              </a:buClr>
              <a:buFont typeface="Wingdings" panose="05000000000000000000" pitchFamily="2" charset="2"/>
              <a:buChar char="Ø"/>
            </a:pPr>
            <a:r>
              <a:rPr lang="pl-PL" sz="1200" b="1" dirty="0">
                <a:latin typeface="+mj-lt"/>
                <a:ea typeface="Calibri" panose="020F0502020204030204" pitchFamily="34" charset="0"/>
                <a:cs typeface="Times New Roman" panose="02020603050405020304" pitchFamily="18" charset="0"/>
              </a:rPr>
              <a:t>brak narzędzi finansowania śródlądowych dróg wodnych</a:t>
            </a:r>
            <a:endParaRPr lang="pl-PL" sz="1200" dirty="0">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0"/>
              </a:spcAft>
              <a:buClr>
                <a:srgbClr val="D82C2A"/>
              </a:buClr>
              <a:buFont typeface="Wingdings" panose="05000000000000000000" pitchFamily="2" charset="2"/>
              <a:buChar char="Ø"/>
            </a:pPr>
            <a:r>
              <a:rPr lang="pl-PL" sz="1200" b="1" dirty="0">
                <a:latin typeface="+mj-lt"/>
                <a:ea typeface="Calibri" panose="020F0502020204030204" pitchFamily="34" charset="0"/>
                <a:cs typeface="Times New Roman" panose="02020603050405020304" pitchFamily="18" charset="0"/>
              </a:rPr>
              <a:t>nakłady na infrastrukturę drogową i kolejową, czynione są w skali powodującej chroniczny niedobór środków na cele związane z transportem wodnym</a:t>
            </a:r>
            <a:endParaRPr lang="pl-PL" sz="1200" dirty="0">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D82C2A"/>
              </a:buClr>
              <a:buFont typeface="Wingdings" panose="05000000000000000000" pitchFamily="2" charset="2"/>
              <a:buChar char="Ø"/>
            </a:pPr>
            <a:r>
              <a:rPr lang="pl-PL" sz="1200" b="1" dirty="0">
                <a:latin typeface="+mj-lt"/>
                <a:ea typeface="Calibri" panose="020F0502020204030204" pitchFamily="34" charset="0"/>
                <a:cs typeface="Times New Roman" panose="02020603050405020304" pitchFamily="18" charset="0"/>
              </a:rPr>
              <a:t>postępujące degradacja i brak żeglowności Wisły w związku z latami zaniedbywania infrastruktury na Wiśle- wąskie gardło dalszego rozwoju portów trójmiejskich - udział wodnego transportu śródlądowego w przewozie ładunków ogółem w latach 2000–2015 zmniejszył się z 0,8 % do 0,4 %</a:t>
            </a:r>
            <a:endParaRPr lang="pl-PL" sz="12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l-PL" b="1" dirty="0">
                <a:latin typeface="Times New Roman" panose="02020603050405020304" pitchFamily="18" charset="0"/>
                <a:ea typeface="Calibri" panose="020F0502020204030204" pitchFamily="34" charset="0"/>
                <a:cs typeface="Times New Roman" panose="02020603050405020304" pitchFamily="18"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pole tekstowe 10">
            <a:extLst>
              <a:ext uri="{FF2B5EF4-FFF2-40B4-BE49-F238E27FC236}">
                <a16:creationId xmlns:a16="http://schemas.microsoft.com/office/drawing/2014/main" id="{5637078E-644C-4938-8360-66F42474E50E}"/>
              </a:ext>
            </a:extLst>
          </p:cNvPr>
          <p:cNvSpPr txBox="1"/>
          <p:nvPr/>
        </p:nvSpPr>
        <p:spPr>
          <a:xfrm>
            <a:off x="196903" y="6055605"/>
            <a:ext cx="6192688" cy="769441"/>
          </a:xfrm>
          <a:prstGeom prst="rect">
            <a:avLst/>
          </a:prstGeom>
          <a:noFill/>
        </p:spPr>
        <p:txBody>
          <a:bodyPr wrap="square" rtlCol="0">
            <a:spAutoFit/>
          </a:bodyPr>
          <a:lstStyle/>
          <a:p>
            <a:r>
              <a:rPr lang="pl-PL" sz="800" b="1" dirty="0">
                <a:solidFill>
                  <a:schemeClr val="bg1"/>
                </a:solidFill>
              </a:rPr>
              <a:t>Gdańsk, 21 czerwiec 2017 rok</a:t>
            </a:r>
          </a:p>
          <a:p>
            <a:endParaRPr lang="pl-PL" sz="800" dirty="0">
              <a:solidFill>
                <a:schemeClr val="bg1"/>
              </a:solidFill>
            </a:endParaRPr>
          </a:p>
          <a:p>
            <a:r>
              <a:rPr lang="pl-PL" sz="800" dirty="0">
                <a:solidFill>
                  <a:schemeClr val="bg1"/>
                </a:solidFill>
              </a:rPr>
              <a:t>IV FORUM KORYTARZA TRANSPORTOWEGO BAŁTYK ADRIATYK</a:t>
            </a:r>
          </a:p>
          <a:p>
            <a:r>
              <a:rPr lang="pl-PL" sz="800" dirty="0">
                <a:solidFill>
                  <a:schemeClr val="bg1"/>
                </a:solidFill>
              </a:rPr>
              <a:t>„Rok rzeki Wisły – drogi wodne w węzłach miejskich CNC w Polsce – wyzwania i szanse</a:t>
            </a:r>
            <a:r>
              <a:rPr lang="pl-PL" sz="900" dirty="0">
                <a:solidFill>
                  <a:schemeClr val="bg1"/>
                </a:solidFill>
              </a:rPr>
              <a:t>”</a:t>
            </a:r>
          </a:p>
          <a:p>
            <a:pPr algn="ctr"/>
            <a:endParaRPr lang="pl-PL" sz="1100" dirty="0">
              <a:solidFill>
                <a:schemeClr val="bg1"/>
              </a:solidFill>
            </a:endParaRPr>
          </a:p>
        </p:txBody>
      </p:sp>
      <p:sp>
        <p:nvSpPr>
          <p:cNvPr id="12" name="Prostokąt 11">
            <a:extLst>
              <a:ext uri="{FF2B5EF4-FFF2-40B4-BE49-F238E27FC236}">
                <a16:creationId xmlns:a16="http://schemas.microsoft.com/office/drawing/2014/main" id="{8B6301C8-5E41-4C10-BAC3-EF841EF51242}"/>
              </a:ext>
            </a:extLst>
          </p:cNvPr>
          <p:cNvSpPr/>
          <p:nvPr/>
        </p:nvSpPr>
        <p:spPr>
          <a:xfrm>
            <a:off x="4499992" y="1938119"/>
            <a:ext cx="4392488" cy="2891882"/>
          </a:xfrm>
          <a:prstGeom prst="rect">
            <a:avLst/>
          </a:prstGeom>
        </p:spPr>
        <p:txBody>
          <a:bodyPr wrap="square">
            <a:spAutoFit/>
          </a:bodyPr>
          <a:lstStyle/>
          <a:p>
            <a:pPr marL="342900" indent="-342900" algn="just">
              <a:lnSpc>
                <a:spcPct val="107000"/>
              </a:lnSpc>
              <a:spcAft>
                <a:spcPts val="0"/>
              </a:spcAft>
              <a:buClr>
                <a:srgbClr val="D82C2A"/>
              </a:buClr>
              <a:buFont typeface="Wingdings" panose="05000000000000000000" pitchFamily="2" charset="2"/>
              <a:buChar char="Ø"/>
            </a:pPr>
            <a:r>
              <a:rPr lang="pl-PL" sz="1200" b="1" dirty="0">
                <a:latin typeface="+mj-lt"/>
                <a:cs typeface="Times New Roman" panose="02020603050405020304" pitchFamily="18" charset="0"/>
              </a:rPr>
              <a:t>integracja wodnego transportu śródlądowego z pozostałymi obszarami transportu</a:t>
            </a:r>
          </a:p>
          <a:p>
            <a:pPr marL="342900" indent="-342900" algn="just">
              <a:lnSpc>
                <a:spcPct val="107000"/>
              </a:lnSpc>
              <a:spcAft>
                <a:spcPts val="0"/>
              </a:spcAft>
              <a:buClr>
                <a:srgbClr val="D82C2A"/>
              </a:buClr>
              <a:buFont typeface="Wingdings" panose="05000000000000000000" pitchFamily="2" charset="2"/>
              <a:buChar char="Ø"/>
            </a:pPr>
            <a:r>
              <a:rPr lang="pl-PL" sz="1200" b="1" dirty="0">
                <a:latin typeface="+mj-lt"/>
                <a:cs typeface="Times New Roman" panose="02020603050405020304" pitchFamily="18" charset="0"/>
              </a:rPr>
              <a:t>realizacja postanowień Białej Księgi Transportu zgodnie z którą do 2030 r. 30% drogowego transportu towarów na odległość większą niż 300 km należy przenieść na inne środki transportu, np. kolej lub transport wodny, gdzie do 2050 r. powinno to być ponad 50% </a:t>
            </a:r>
          </a:p>
          <a:p>
            <a:pPr marL="342900" indent="-342900" algn="just">
              <a:lnSpc>
                <a:spcPct val="107000"/>
              </a:lnSpc>
              <a:spcAft>
                <a:spcPts val="0"/>
              </a:spcAft>
              <a:buClr>
                <a:srgbClr val="D82C2A"/>
              </a:buClr>
              <a:buFont typeface="Wingdings" panose="05000000000000000000" pitchFamily="2" charset="2"/>
              <a:buChar char="Ø"/>
            </a:pPr>
            <a:r>
              <a:rPr lang="pl-PL" sz="1200" b="1" dirty="0">
                <a:latin typeface="+mj-lt"/>
                <a:cs typeface="Times New Roman" panose="02020603050405020304" pitchFamily="18" charset="0"/>
              </a:rPr>
              <a:t>wyzwania w zakresie przygotowania infrastruktury punktowej do obsługi transportu intermodalnego</a:t>
            </a:r>
          </a:p>
          <a:p>
            <a:pPr marL="342900" indent="-342900" algn="just">
              <a:lnSpc>
                <a:spcPct val="107000"/>
              </a:lnSpc>
              <a:spcAft>
                <a:spcPts val="0"/>
              </a:spcAft>
              <a:buClr>
                <a:srgbClr val="D82C2A"/>
              </a:buClr>
              <a:buFont typeface="Wingdings" panose="05000000000000000000" pitchFamily="2" charset="2"/>
              <a:buChar char="Ø"/>
            </a:pPr>
            <a:r>
              <a:rPr lang="pl-PL" sz="1200" b="1" dirty="0">
                <a:latin typeface="+mj-lt"/>
                <a:cs typeface="Times New Roman" panose="02020603050405020304" pitchFamily="18" charset="0"/>
              </a:rPr>
              <a:t>współpraca portu z poszczególnymi gałęziami transportu w zakresie przewozów intermodalnych -  Port jest jedynie elementem łańcucha logistycznego </a:t>
            </a:r>
          </a:p>
          <a:p>
            <a:pPr marL="457200" algn="just">
              <a:lnSpc>
                <a:spcPct val="107000"/>
              </a:lnSpc>
              <a:spcAft>
                <a:spcPts val="800"/>
              </a:spcAft>
            </a:pPr>
            <a:r>
              <a:rPr lang="pl-PL" sz="1400" b="1" dirty="0">
                <a:latin typeface="+mj-lt"/>
                <a:ea typeface="Calibri" panose="020F0502020204030204" pitchFamily="34" charset="0"/>
                <a:cs typeface="Times New Roman" panose="02020603050405020304" pitchFamily="18" charset="0"/>
              </a:rPr>
              <a:t> </a:t>
            </a:r>
            <a:endParaRPr lang="pl-PL" sz="1400" dirty="0">
              <a:effectLst/>
              <a:latin typeface="+mj-lt"/>
              <a:ea typeface="Calibri" panose="020F0502020204030204" pitchFamily="34" charset="0"/>
              <a:cs typeface="Times New Roman" panose="02020603050405020304" pitchFamily="18" charset="0"/>
            </a:endParaRPr>
          </a:p>
        </p:txBody>
      </p:sp>
      <p:pic>
        <p:nvPicPr>
          <p:cNvPr id="13" name="Grafika 12" descr="Strzał w dziesiątkę">
            <a:extLst>
              <a:ext uri="{FF2B5EF4-FFF2-40B4-BE49-F238E27FC236}">
                <a16:creationId xmlns:a16="http://schemas.microsoft.com/office/drawing/2014/main" id="{C795AAB9-CD15-47D7-ACA2-AC64E33FE1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391" y="665714"/>
            <a:ext cx="914400" cy="914400"/>
          </a:xfrm>
          <a:prstGeom prst="rect">
            <a:avLst/>
          </a:prstGeom>
        </p:spPr>
      </p:pic>
      <p:pic>
        <p:nvPicPr>
          <p:cNvPr id="15" name="Grafika 14" descr="Neutralna twarz z wypełnieniem">
            <a:extLst>
              <a:ext uri="{FF2B5EF4-FFF2-40B4-BE49-F238E27FC236}">
                <a16:creationId xmlns:a16="http://schemas.microsoft.com/office/drawing/2014/main" id="{1F34615F-3601-4199-8FB4-60829CC711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5794" y="665714"/>
            <a:ext cx="914400" cy="914400"/>
          </a:xfrm>
          <a:prstGeom prst="rect">
            <a:avLst/>
          </a:prstGeom>
        </p:spPr>
      </p:pic>
      <p:sp>
        <p:nvSpPr>
          <p:cNvPr id="16" name="Prostokąt 15">
            <a:extLst>
              <a:ext uri="{FF2B5EF4-FFF2-40B4-BE49-F238E27FC236}">
                <a16:creationId xmlns:a16="http://schemas.microsoft.com/office/drawing/2014/main" id="{6CBFD1B7-D8DC-4980-8AA9-9725ADF42C93}"/>
              </a:ext>
            </a:extLst>
          </p:cNvPr>
          <p:cNvSpPr/>
          <p:nvPr/>
        </p:nvSpPr>
        <p:spPr>
          <a:xfrm>
            <a:off x="3635896" y="753856"/>
            <a:ext cx="1656184" cy="685059"/>
          </a:xfrm>
          <a:prstGeom prst="rect">
            <a:avLst/>
          </a:prstGeom>
          <a:ln w="28575">
            <a:noFill/>
          </a:ln>
        </p:spPr>
        <p:txBody>
          <a:bodyPr wrap="square">
            <a:spAutoFit/>
          </a:bodyPr>
          <a:lstStyle/>
          <a:p>
            <a:pPr algn="ctr">
              <a:lnSpc>
                <a:spcPct val="107000"/>
              </a:lnSpc>
              <a:spcAft>
                <a:spcPts val="800"/>
              </a:spcAft>
            </a:pPr>
            <a:r>
              <a:rPr lang="pl-PL" b="1" dirty="0">
                <a:latin typeface="+mj-lt"/>
                <a:ea typeface="Calibri" panose="020F0502020204030204" pitchFamily="34" charset="0"/>
                <a:cs typeface="Times New Roman" panose="02020603050405020304" pitchFamily="18" charset="0"/>
              </a:rPr>
              <a:t>Perspektywa Gdańska</a:t>
            </a:r>
            <a:endParaRPr lang="pl-PL" sz="1600" dirty="0">
              <a:effectLst/>
              <a:latin typeface="+mj-lt"/>
              <a:ea typeface="Calibri" panose="020F0502020204030204" pitchFamily="34" charset="0"/>
              <a:cs typeface="Times New Roman" panose="02020603050405020304" pitchFamily="18" charset="0"/>
            </a:endParaRPr>
          </a:p>
        </p:txBody>
      </p:sp>
      <p:sp>
        <p:nvSpPr>
          <p:cNvPr id="19" name="Prostokąt 18">
            <a:extLst>
              <a:ext uri="{FF2B5EF4-FFF2-40B4-BE49-F238E27FC236}">
                <a16:creationId xmlns:a16="http://schemas.microsoft.com/office/drawing/2014/main" id="{8099DC2C-A093-4BF6-9061-64C1B88A8592}"/>
              </a:ext>
            </a:extLst>
          </p:cNvPr>
          <p:cNvSpPr/>
          <p:nvPr/>
        </p:nvSpPr>
        <p:spPr>
          <a:xfrm>
            <a:off x="369877" y="1580114"/>
            <a:ext cx="3672408" cy="320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rgbClr val="D82C2A"/>
                </a:solidFill>
              </a:rPr>
              <a:t>Trudności: </a:t>
            </a:r>
          </a:p>
        </p:txBody>
      </p:sp>
      <p:sp>
        <p:nvSpPr>
          <p:cNvPr id="20" name="Prostokąt 19">
            <a:extLst>
              <a:ext uri="{FF2B5EF4-FFF2-40B4-BE49-F238E27FC236}">
                <a16:creationId xmlns:a16="http://schemas.microsoft.com/office/drawing/2014/main" id="{BC8F6F4A-0FB2-4C47-9054-C5E97013B997}"/>
              </a:ext>
            </a:extLst>
          </p:cNvPr>
          <p:cNvSpPr/>
          <p:nvPr/>
        </p:nvSpPr>
        <p:spPr>
          <a:xfrm>
            <a:off x="4553387" y="1592974"/>
            <a:ext cx="3672408" cy="320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rgbClr val="D82C2A"/>
                </a:solidFill>
              </a:rPr>
              <a:t>Wyzwania</a:t>
            </a:r>
          </a:p>
        </p:txBody>
      </p:sp>
    </p:spTree>
    <p:extLst>
      <p:ext uri="{BB962C8B-B14F-4D97-AF65-F5344CB8AC3E}">
        <p14:creationId xmlns:p14="http://schemas.microsoft.com/office/powerpoint/2010/main" val="417937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79512" y="188640"/>
            <a:ext cx="8712968" cy="367216"/>
          </a:xfrm>
          <a:prstGeom prst="rect">
            <a:avLst/>
          </a:prstGeom>
        </p:spPr>
        <p:txBody>
          <a:bodyPr wrap="square">
            <a:spAutoFit/>
          </a:bodyPr>
          <a:lstStyle/>
          <a:p>
            <a:pPr algn="ctr">
              <a:lnSpc>
                <a:spcPct val="107000"/>
              </a:lnSpc>
              <a:spcAft>
                <a:spcPts val="800"/>
              </a:spcAft>
            </a:pPr>
            <a:r>
              <a:rPr lang="pl-PL" b="1" dirty="0">
                <a:solidFill>
                  <a:srgbClr val="9B9CA0"/>
                </a:solidFill>
                <a:latin typeface="+mj-lt"/>
                <a:ea typeface="+mj-ea"/>
                <a:cs typeface="+mj-cs"/>
              </a:rPr>
              <a:t>Drogi wodne w węzłach miejskich CNC w Polsce – </a:t>
            </a:r>
          </a:p>
        </p:txBody>
      </p:sp>
      <p:sp>
        <p:nvSpPr>
          <p:cNvPr id="4" name="Prostokąt 3"/>
          <p:cNvSpPr/>
          <p:nvPr/>
        </p:nvSpPr>
        <p:spPr>
          <a:xfrm>
            <a:off x="3635896" y="753856"/>
            <a:ext cx="1656184" cy="685059"/>
          </a:xfrm>
          <a:prstGeom prst="rect">
            <a:avLst/>
          </a:prstGeom>
          <a:ln w="28575">
            <a:noFill/>
          </a:ln>
        </p:spPr>
        <p:txBody>
          <a:bodyPr wrap="square">
            <a:spAutoFit/>
          </a:bodyPr>
          <a:lstStyle/>
          <a:p>
            <a:pPr algn="ctr">
              <a:lnSpc>
                <a:spcPct val="107000"/>
              </a:lnSpc>
              <a:spcAft>
                <a:spcPts val="800"/>
              </a:spcAft>
            </a:pPr>
            <a:r>
              <a:rPr lang="pl-PL" b="1" dirty="0">
                <a:latin typeface="+mj-lt"/>
                <a:ea typeface="Calibri" panose="020F0502020204030204" pitchFamily="34" charset="0"/>
                <a:cs typeface="Times New Roman" panose="02020603050405020304" pitchFamily="18" charset="0"/>
              </a:rPr>
              <a:t>Perspektywa Gdańska</a:t>
            </a:r>
            <a:endParaRPr lang="pl-PL" sz="1600" dirty="0">
              <a:effectLst/>
              <a:latin typeface="+mj-lt"/>
              <a:ea typeface="Calibri" panose="020F0502020204030204" pitchFamily="34" charset="0"/>
              <a:cs typeface="Times New Roman" panose="02020603050405020304" pitchFamily="18" charset="0"/>
            </a:endParaRPr>
          </a:p>
        </p:txBody>
      </p:sp>
      <p:pic>
        <p:nvPicPr>
          <p:cNvPr id="9" name="Grafika 8" descr="Uścisk dłoni">
            <a:extLst>
              <a:ext uri="{FF2B5EF4-FFF2-40B4-BE49-F238E27FC236}">
                <a16:creationId xmlns:a16="http://schemas.microsoft.com/office/drawing/2014/main" id="{4ED88311-A95A-49EA-A80D-B2E3AD81B9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3549" y="678574"/>
            <a:ext cx="914400" cy="914400"/>
          </a:xfrm>
          <a:prstGeom prst="rect">
            <a:avLst/>
          </a:prstGeom>
        </p:spPr>
      </p:pic>
      <p:sp>
        <p:nvSpPr>
          <p:cNvPr id="11" name="pole tekstowe 10">
            <a:extLst>
              <a:ext uri="{FF2B5EF4-FFF2-40B4-BE49-F238E27FC236}">
                <a16:creationId xmlns:a16="http://schemas.microsoft.com/office/drawing/2014/main" id="{5637078E-644C-4938-8360-66F42474E50E}"/>
              </a:ext>
            </a:extLst>
          </p:cNvPr>
          <p:cNvSpPr txBox="1"/>
          <p:nvPr/>
        </p:nvSpPr>
        <p:spPr>
          <a:xfrm>
            <a:off x="196903" y="6055605"/>
            <a:ext cx="6192688" cy="769441"/>
          </a:xfrm>
          <a:prstGeom prst="rect">
            <a:avLst/>
          </a:prstGeom>
          <a:noFill/>
        </p:spPr>
        <p:txBody>
          <a:bodyPr wrap="square" rtlCol="0">
            <a:spAutoFit/>
          </a:bodyPr>
          <a:lstStyle/>
          <a:p>
            <a:r>
              <a:rPr lang="pl-PL" sz="800" b="1" dirty="0">
                <a:solidFill>
                  <a:schemeClr val="bg1"/>
                </a:solidFill>
              </a:rPr>
              <a:t>Gdańsk, 21 czerwiec 2017 rok</a:t>
            </a:r>
          </a:p>
          <a:p>
            <a:endParaRPr lang="pl-PL" sz="800" dirty="0">
              <a:solidFill>
                <a:schemeClr val="bg1"/>
              </a:solidFill>
            </a:endParaRPr>
          </a:p>
          <a:p>
            <a:r>
              <a:rPr lang="pl-PL" sz="800" dirty="0">
                <a:solidFill>
                  <a:schemeClr val="bg1"/>
                </a:solidFill>
              </a:rPr>
              <a:t>IV FORUM KORYTARZA TRANSPORTOWEGO BAŁTYK ADRIATYK</a:t>
            </a:r>
          </a:p>
          <a:p>
            <a:r>
              <a:rPr lang="pl-PL" sz="800" dirty="0">
                <a:solidFill>
                  <a:schemeClr val="bg1"/>
                </a:solidFill>
              </a:rPr>
              <a:t>„Rok rzeki Wisły – drogi wodne w węzłach miejskich CNC w Polsce – wyzwania i szanse</a:t>
            </a:r>
            <a:r>
              <a:rPr lang="pl-PL" sz="900" dirty="0">
                <a:solidFill>
                  <a:schemeClr val="bg1"/>
                </a:solidFill>
              </a:rPr>
              <a:t>”</a:t>
            </a:r>
          </a:p>
          <a:p>
            <a:pPr algn="ctr"/>
            <a:endParaRPr lang="pl-PL" sz="1100" dirty="0">
              <a:solidFill>
                <a:schemeClr val="bg1"/>
              </a:solidFill>
            </a:endParaRPr>
          </a:p>
        </p:txBody>
      </p:sp>
      <p:sp>
        <p:nvSpPr>
          <p:cNvPr id="13" name="Prostokąt 12">
            <a:extLst>
              <a:ext uri="{FF2B5EF4-FFF2-40B4-BE49-F238E27FC236}">
                <a16:creationId xmlns:a16="http://schemas.microsoft.com/office/drawing/2014/main" id="{28F1F11F-744B-4FD0-A7DA-6F31D343AF9E}"/>
              </a:ext>
            </a:extLst>
          </p:cNvPr>
          <p:cNvSpPr/>
          <p:nvPr/>
        </p:nvSpPr>
        <p:spPr>
          <a:xfrm>
            <a:off x="297869" y="1953849"/>
            <a:ext cx="3744416" cy="3254224"/>
          </a:xfrm>
          <a:prstGeom prst="rect">
            <a:avLst/>
          </a:prstGeom>
        </p:spPr>
        <p:txBody>
          <a:bodyPr wrap="square">
            <a:spAutoFit/>
          </a:bodyPr>
          <a:lstStyle/>
          <a:p>
            <a:pPr marL="342900" indent="-342900" algn="just">
              <a:lnSpc>
                <a:spcPct val="107000"/>
              </a:lnSpc>
              <a:spcAft>
                <a:spcPts val="0"/>
              </a:spcAft>
              <a:buClr>
                <a:srgbClr val="8CA042"/>
              </a:buClr>
              <a:buFont typeface="Wingdings" panose="05000000000000000000" pitchFamily="2" charset="2"/>
              <a:buChar char="Ø"/>
            </a:pPr>
            <a:r>
              <a:rPr lang="pl-PL" sz="1200" b="1" dirty="0">
                <a:latin typeface="+mj-lt"/>
                <a:cs typeface="Times New Roman" panose="02020603050405020304" pitchFamily="18" charset="0"/>
              </a:rPr>
              <a:t>przyjęcie „Założeń do planów rozwoju śródlądowych dróg wodnych w Polsce na lata 2016-2020 z perspektywą do roku 2030”- zapewnienie do 2030 r/ międzynarodowej klasy żeglowności do poziomu IV Wisły </a:t>
            </a:r>
          </a:p>
          <a:p>
            <a:pPr marL="342900" indent="-342900" algn="just">
              <a:lnSpc>
                <a:spcPct val="107000"/>
              </a:lnSpc>
              <a:spcAft>
                <a:spcPts val="0"/>
              </a:spcAft>
              <a:buClr>
                <a:srgbClr val="8CA042"/>
              </a:buClr>
              <a:buFont typeface="Wingdings" panose="05000000000000000000" pitchFamily="2" charset="2"/>
              <a:buChar char="Ø"/>
            </a:pPr>
            <a:r>
              <a:rPr lang="pl-PL" sz="1200" b="1" dirty="0">
                <a:latin typeface="+mj-lt"/>
                <a:cs typeface="Times New Roman" panose="02020603050405020304" pitchFamily="18" charset="0"/>
              </a:rPr>
              <a:t>rozwoju żeglugi śródlądowej w rejonie Dolnej Wisły, w tym rozwoju dróg wodnych E70 i E40, będący generatorem rozwoju gospodarczego całego regionu</a:t>
            </a:r>
          </a:p>
          <a:p>
            <a:pPr marL="342900" indent="-342900" algn="just">
              <a:lnSpc>
                <a:spcPct val="107000"/>
              </a:lnSpc>
              <a:spcAft>
                <a:spcPts val="0"/>
              </a:spcAft>
              <a:buClr>
                <a:srgbClr val="8CA042"/>
              </a:buClr>
              <a:buFont typeface="Wingdings" panose="05000000000000000000" pitchFamily="2" charset="2"/>
              <a:buChar char="Ø"/>
            </a:pPr>
            <a:r>
              <a:rPr lang="pl-PL" sz="1200" b="1" dirty="0">
                <a:latin typeface="+mj-lt"/>
                <a:cs typeface="Times New Roman" panose="02020603050405020304" pitchFamily="18" charset="0"/>
              </a:rPr>
              <a:t>podpisanie Porozumienia AGN:</a:t>
            </a:r>
          </a:p>
          <a:p>
            <a:pPr marL="800100" lvl="1" indent="-342900" algn="just">
              <a:lnSpc>
                <a:spcPct val="107000"/>
              </a:lnSpc>
              <a:spcAft>
                <a:spcPts val="0"/>
              </a:spcAft>
              <a:buClr>
                <a:srgbClr val="8CA042"/>
              </a:buClr>
              <a:buFont typeface="Arial" panose="020B0604020202020204" pitchFamily="34" charset="0"/>
              <a:buChar char="•"/>
            </a:pPr>
            <a:r>
              <a:rPr lang="pl-PL" sz="1200" b="1" dirty="0">
                <a:latin typeface="+mj-lt"/>
                <a:cs typeface="Times New Roman" panose="02020603050405020304" pitchFamily="18" charset="0"/>
              </a:rPr>
              <a:t>możliwość skorzystania z unijnych funduszy TEN-T</a:t>
            </a:r>
          </a:p>
          <a:p>
            <a:pPr marL="800100" lvl="1" indent="-342900" algn="just">
              <a:lnSpc>
                <a:spcPct val="107000"/>
              </a:lnSpc>
              <a:spcAft>
                <a:spcPts val="800"/>
              </a:spcAft>
              <a:buClr>
                <a:srgbClr val="8CA042"/>
              </a:buClr>
              <a:buFont typeface="Arial" panose="020B0604020202020204" pitchFamily="34" charset="0"/>
              <a:buChar char="•"/>
            </a:pPr>
            <a:r>
              <a:rPr lang="pl-PL" sz="1200" b="1" dirty="0">
                <a:latin typeface="+mj-lt"/>
                <a:cs typeface="Times New Roman" panose="02020603050405020304" pitchFamily="18" charset="0"/>
              </a:rPr>
              <a:t>Gdańsk ma stać się jednym z 10 portów śródlądowych w Polsce o międzynarodowym znaczeniu</a:t>
            </a:r>
          </a:p>
        </p:txBody>
      </p:sp>
      <p:sp>
        <p:nvSpPr>
          <p:cNvPr id="14" name="Prostokąt 13">
            <a:extLst>
              <a:ext uri="{FF2B5EF4-FFF2-40B4-BE49-F238E27FC236}">
                <a16:creationId xmlns:a16="http://schemas.microsoft.com/office/drawing/2014/main" id="{B6348ADB-A988-4E7B-9196-4767B753FA56}"/>
              </a:ext>
            </a:extLst>
          </p:cNvPr>
          <p:cNvSpPr/>
          <p:nvPr/>
        </p:nvSpPr>
        <p:spPr>
          <a:xfrm>
            <a:off x="4211960" y="1953849"/>
            <a:ext cx="4824536" cy="4242315"/>
          </a:xfrm>
          <a:prstGeom prst="rect">
            <a:avLst/>
          </a:prstGeom>
        </p:spPr>
        <p:txBody>
          <a:bodyPr wrap="square">
            <a:spAutoFit/>
          </a:bodyPr>
          <a:lstStyle/>
          <a:p>
            <a:pPr marL="342900" lvl="0" indent="-342900" algn="just">
              <a:lnSpc>
                <a:spcPct val="107000"/>
              </a:lnSpc>
              <a:spcAft>
                <a:spcPts val="0"/>
              </a:spcAft>
              <a:buClr>
                <a:srgbClr val="8CA042"/>
              </a:buClr>
              <a:buFont typeface="Wingdings" panose="05000000000000000000" pitchFamily="2" charset="2"/>
              <a:buChar char="Ø"/>
            </a:pPr>
            <a:r>
              <a:rPr lang="pl-PL" sz="1200" b="1" dirty="0">
                <a:latin typeface="+mj-lt"/>
                <a:cs typeface="Times New Roman" panose="02020603050405020304" pitchFamily="18" charset="0"/>
              </a:rPr>
              <a:t>wzrost udziału żeglugi śródlądowej w rynku usług transportowych, a tym samym realizacja celów GMG polegających na kształtowaniem polityki zrównoważonego rozwoju, w tym równoważenia systemu transportowego w węźle miejskim</a:t>
            </a:r>
          </a:p>
          <a:p>
            <a:pPr marL="342900" lvl="0" indent="-342900" algn="just">
              <a:lnSpc>
                <a:spcPct val="107000"/>
              </a:lnSpc>
              <a:spcAft>
                <a:spcPts val="0"/>
              </a:spcAft>
              <a:buClr>
                <a:srgbClr val="8CA042"/>
              </a:buClr>
              <a:buFont typeface="Wingdings" panose="05000000000000000000" pitchFamily="2" charset="2"/>
              <a:buChar char="Ø"/>
            </a:pPr>
            <a:r>
              <a:rPr lang="pl-PL" sz="1200" b="1" dirty="0">
                <a:latin typeface="+mj-lt"/>
                <a:cs typeface="Times New Roman" panose="02020603050405020304" pitchFamily="18" charset="0"/>
              </a:rPr>
              <a:t>szansa złagodzenie minusów transportu drogowego – energochłonności, zanieczyszczenia środowiska, hałasu</a:t>
            </a:r>
          </a:p>
          <a:p>
            <a:pPr marL="342900" lvl="0" indent="-342900" algn="just">
              <a:lnSpc>
                <a:spcPct val="107000"/>
              </a:lnSpc>
              <a:spcAft>
                <a:spcPts val="0"/>
              </a:spcAft>
              <a:buClr>
                <a:srgbClr val="8CA042"/>
              </a:buClr>
              <a:buFont typeface="Wingdings" panose="05000000000000000000" pitchFamily="2" charset="2"/>
              <a:buChar char="Ø"/>
            </a:pPr>
            <a:r>
              <a:rPr lang="pl-PL" sz="1200" b="1" dirty="0">
                <a:latin typeface="+mj-lt"/>
                <a:cs typeface="Times New Roman" panose="02020603050405020304" pitchFamily="18" charset="0"/>
              </a:rPr>
              <a:t>wzrostu konkurencyjności portów morskich Gdańsk i Gdynia - możliwość oferowania kontrahentom transportu towarów drogą śródlądową (w porcie w Rotterdamie około 40-45 % towarów jest przesyłana tą drogą)</a:t>
            </a:r>
          </a:p>
          <a:p>
            <a:pPr marL="342900" lvl="0" indent="-342900" algn="just">
              <a:lnSpc>
                <a:spcPct val="107000"/>
              </a:lnSpc>
              <a:spcAft>
                <a:spcPts val="0"/>
              </a:spcAft>
              <a:buClr>
                <a:srgbClr val="8CA042"/>
              </a:buClr>
              <a:buFont typeface="Wingdings" panose="05000000000000000000" pitchFamily="2" charset="2"/>
              <a:buChar char="Ø"/>
            </a:pPr>
            <a:r>
              <a:rPr lang="pl-PL" sz="1200" b="1" dirty="0">
                <a:latin typeface="+mj-lt"/>
                <a:cs typeface="Times New Roman" panose="02020603050405020304" pitchFamily="18" charset="0"/>
              </a:rPr>
              <a:t>aktywizacja gospodarcza regionu poprzez rozbudowę sieci terminali intermodalnych, centrów logistycznych</a:t>
            </a:r>
          </a:p>
          <a:p>
            <a:pPr marL="342900" lvl="0" indent="-342900" algn="just">
              <a:lnSpc>
                <a:spcPct val="107000"/>
              </a:lnSpc>
              <a:spcAft>
                <a:spcPts val="0"/>
              </a:spcAft>
              <a:buClr>
                <a:srgbClr val="8CA042"/>
              </a:buClr>
              <a:buFont typeface="Wingdings" panose="05000000000000000000" pitchFamily="2" charset="2"/>
              <a:buChar char="Ø"/>
            </a:pPr>
            <a:r>
              <a:rPr lang="pl-PL" sz="1200" b="1" dirty="0">
                <a:latin typeface="+mj-lt"/>
                <a:cs typeface="Times New Roman" panose="02020603050405020304" pitchFamily="18" charset="0"/>
              </a:rPr>
              <a:t>tworzenie warunków do wzmocnienia współpracy międzygałęziowej poszczególnych przewoźników</a:t>
            </a:r>
          </a:p>
          <a:p>
            <a:pPr marL="342900" lvl="0" indent="-342900" algn="just">
              <a:lnSpc>
                <a:spcPct val="107000"/>
              </a:lnSpc>
              <a:spcAft>
                <a:spcPts val="0"/>
              </a:spcAft>
              <a:buClr>
                <a:srgbClr val="8CA042"/>
              </a:buClr>
              <a:buFont typeface="Wingdings" panose="05000000000000000000" pitchFamily="2" charset="2"/>
              <a:buChar char="Ø"/>
            </a:pPr>
            <a:r>
              <a:rPr lang="pl-PL" sz="1200" b="1" dirty="0">
                <a:latin typeface="+mj-lt"/>
                <a:cs typeface="Times New Roman" panose="02020603050405020304" pitchFamily="18" charset="0"/>
              </a:rPr>
              <a:t>poprawa warunków funkcjonowania żeglugi pasażerskiej oraz turystyczno-rekreacyjnej: wodny transport publiczny,  możliwości rozwoju branży turystycznej (kontynuacja zwrot miasta ku rzekom), dalszy rozwój turystyki wodnej, poprawa bezpieczeństwa powodziowego</a:t>
            </a:r>
          </a:p>
          <a:p>
            <a:pPr algn="just">
              <a:lnSpc>
                <a:spcPct val="107000"/>
              </a:lnSpc>
              <a:spcAft>
                <a:spcPts val="800"/>
              </a:spcAft>
              <a:buClr>
                <a:srgbClr val="8CA042"/>
              </a:buClr>
            </a:pPr>
            <a:endParaRPr lang="pl-PL" sz="1200" b="1" dirty="0">
              <a:latin typeface="+mj-lt"/>
              <a:cs typeface="Times New Roman" panose="02020603050405020304" pitchFamily="18" charset="0"/>
            </a:endParaRPr>
          </a:p>
        </p:txBody>
      </p:sp>
      <p:pic>
        <p:nvPicPr>
          <p:cNvPr id="15" name="Grafika 14" descr="Tendencja wzrostowa">
            <a:extLst>
              <a:ext uri="{FF2B5EF4-FFF2-40B4-BE49-F238E27FC236}">
                <a16:creationId xmlns:a16="http://schemas.microsoft.com/office/drawing/2014/main" id="{ABE7DCAC-3956-4963-9F57-AAEF66D589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46292" y="764970"/>
            <a:ext cx="914400" cy="914400"/>
          </a:xfrm>
          <a:prstGeom prst="rect">
            <a:avLst/>
          </a:prstGeom>
        </p:spPr>
      </p:pic>
      <p:sp>
        <p:nvSpPr>
          <p:cNvPr id="16" name="Prostokąt 15">
            <a:extLst>
              <a:ext uri="{FF2B5EF4-FFF2-40B4-BE49-F238E27FC236}">
                <a16:creationId xmlns:a16="http://schemas.microsoft.com/office/drawing/2014/main" id="{274B9487-F396-4E0A-AC40-7DE741873E52}"/>
              </a:ext>
            </a:extLst>
          </p:cNvPr>
          <p:cNvSpPr/>
          <p:nvPr/>
        </p:nvSpPr>
        <p:spPr>
          <a:xfrm>
            <a:off x="369877" y="1580114"/>
            <a:ext cx="3672408" cy="320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rgbClr val="8CA042"/>
                </a:solidFill>
              </a:rPr>
              <a:t>Szanse: </a:t>
            </a:r>
          </a:p>
        </p:txBody>
      </p:sp>
      <p:sp>
        <p:nvSpPr>
          <p:cNvPr id="17" name="Prostokąt 16">
            <a:extLst>
              <a:ext uri="{FF2B5EF4-FFF2-40B4-BE49-F238E27FC236}">
                <a16:creationId xmlns:a16="http://schemas.microsoft.com/office/drawing/2014/main" id="{E53ED066-3D68-41FE-958D-5906FD69EA57}"/>
              </a:ext>
            </a:extLst>
          </p:cNvPr>
          <p:cNvSpPr/>
          <p:nvPr/>
        </p:nvSpPr>
        <p:spPr>
          <a:xfrm>
            <a:off x="4553387" y="1592974"/>
            <a:ext cx="3672408" cy="320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rgbClr val="8CA042"/>
                </a:solidFill>
              </a:rPr>
              <a:t>Korzyści:</a:t>
            </a:r>
          </a:p>
        </p:txBody>
      </p:sp>
    </p:spTree>
    <p:extLst>
      <p:ext uri="{BB962C8B-B14F-4D97-AF65-F5344CB8AC3E}">
        <p14:creationId xmlns:p14="http://schemas.microsoft.com/office/powerpoint/2010/main" val="90492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970028" y="116632"/>
            <a:ext cx="3365024" cy="388696"/>
          </a:xfrm>
          <a:prstGeom prst="rect">
            <a:avLst/>
          </a:prstGeom>
        </p:spPr>
        <p:txBody>
          <a:bodyPr wrap="none">
            <a:spAutoFit/>
          </a:bodyPr>
          <a:lstStyle/>
          <a:p>
            <a:pPr>
              <a:lnSpc>
                <a:spcPct val="107000"/>
              </a:lnSpc>
              <a:spcAft>
                <a:spcPts val="800"/>
              </a:spcAft>
            </a:pPr>
            <a:r>
              <a:rPr lang="pl-PL" b="1" dirty="0">
                <a:solidFill>
                  <a:srgbClr val="9B9CA0"/>
                </a:solidFill>
                <a:latin typeface="+mj-lt"/>
                <a:ea typeface="+mj-ea"/>
                <a:cs typeface="+mj-cs"/>
              </a:rPr>
              <a:t>Port w Gdańsku - Możliwości</a:t>
            </a:r>
          </a:p>
        </p:txBody>
      </p:sp>
      <p:sp>
        <p:nvSpPr>
          <p:cNvPr id="3" name="Prostokąt 2"/>
          <p:cNvSpPr/>
          <p:nvPr/>
        </p:nvSpPr>
        <p:spPr>
          <a:xfrm>
            <a:off x="0" y="908720"/>
            <a:ext cx="8928992" cy="2478884"/>
          </a:xfrm>
          <a:prstGeom prst="rect">
            <a:avLst/>
          </a:prstGeom>
        </p:spPr>
        <p:txBody>
          <a:bodyPr wrap="square">
            <a:spAutoFit/>
          </a:bodyPr>
          <a:lstStyle/>
          <a:p>
            <a:pPr marL="171450" lvl="0" indent="-171450">
              <a:lnSpc>
                <a:spcPct val="107000"/>
              </a:lnSpc>
              <a:spcAft>
                <a:spcPts val="800"/>
              </a:spcAft>
              <a:buFont typeface="Arial" panose="020B0604020202020204" pitchFamily="34" charset="0"/>
              <a:buChar char="•"/>
            </a:pPr>
            <a:r>
              <a:rPr lang="pl-PL" sz="1200" b="1" dirty="0">
                <a:latin typeface="+mn-lt"/>
                <a:cs typeface="Times New Roman" panose="02020603050405020304" pitchFamily="18" charset="0"/>
              </a:rPr>
              <a:t>Port Gdańsk infrastrukturalnie jest przygotowany do obsługi żeglugi śródlądowej. </a:t>
            </a:r>
            <a:r>
              <a:rPr lang="pl-PL" sz="1200" dirty="0">
                <a:latin typeface="+mn-lt"/>
                <a:cs typeface="Times New Roman" panose="02020603050405020304" pitchFamily="18" charset="0"/>
              </a:rPr>
              <a:t>Znaczna część nabrzeży i terminali przeładunkowych zlokalizowana jest wzdłuż Martwej Wisły połączonej poprzez Śluzę w </a:t>
            </a:r>
            <a:r>
              <a:rPr lang="pl-PL" sz="1200" dirty="0" err="1">
                <a:latin typeface="+mn-lt"/>
                <a:cs typeface="Times New Roman" panose="02020603050405020304" pitchFamily="18" charset="0"/>
              </a:rPr>
              <a:t>Przegalinie</a:t>
            </a:r>
            <a:r>
              <a:rPr lang="pl-PL" sz="1200" dirty="0">
                <a:latin typeface="+mn-lt"/>
                <a:cs typeface="Times New Roman" panose="02020603050405020304" pitchFamily="18" charset="0"/>
              </a:rPr>
              <a:t>  z głównym nurtem Wisły. Parametry tego odcinka drogi wodnej umożliwiają żeglugę barek z ładunkami i dotyczy to zarówno kontenerów, jak i ładunków masowych</a:t>
            </a:r>
          </a:p>
          <a:p>
            <a:pPr marL="171450" lvl="0" indent="-171450">
              <a:lnSpc>
                <a:spcPct val="107000"/>
              </a:lnSpc>
              <a:spcAft>
                <a:spcPts val="800"/>
              </a:spcAft>
              <a:buFont typeface="Arial" panose="020B0604020202020204" pitchFamily="34" charset="0"/>
              <a:buChar char="•"/>
            </a:pPr>
            <a:r>
              <a:rPr lang="pl-PL" sz="1200" dirty="0">
                <a:latin typeface="+mn-lt"/>
                <a:cs typeface="Times New Roman" panose="02020603050405020304" pitchFamily="18" charset="0"/>
              </a:rPr>
              <a:t>Konieczne będą jedynie pewne </a:t>
            </a:r>
            <a:r>
              <a:rPr lang="pl-PL" sz="1200" b="1" dirty="0">
                <a:latin typeface="+mn-lt"/>
                <a:cs typeface="Times New Roman" panose="02020603050405020304" pitchFamily="18" charset="0"/>
              </a:rPr>
              <a:t>działania dostosowujące potencjał eksploatacyjny niektórych operatorów portowych</a:t>
            </a:r>
            <a:endParaRPr lang="pl-PL" sz="1200" dirty="0">
              <a:latin typeface="+mn-lt"/>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pl-PL" sz="1200" b="1" dirty="0">
                <a:latin typeface="+mn-lt"/>
                <a:cs typeface="Times New Roman" panose="02020603050405020304" pitchFamily="18" charset="0"/>
              </a:rPr>
              <a:t>Obsługa barek bezpośrednio w Porcie Północnym z głębokowodnych terminali wymagać będzie dostosowawczych inwestycji technologicznych</a:t>
            </a:r>
            <a:r>
              <a:rPr lang="pl-PL" sz="1200" dirty="0">
                <a:latin typeface="+mn-lt"/>
                <a:cs typeface="Times New Roman" panose="02020603050405020304" pitchFamily="18" charset="0"/>
              </a:rPr>
              <a:t>, a nawigacja uzależniona będzie bardziej od warunków meteorologicznych niż w Porcie Wewnętrznym</a:t>
            </a:r>
          </a:p>
          <a:p>
            <a:pPr marL="457200" algn="just">
              <a:lnSpc>
                <a:spcPct val="107000"/>
              </a:lnSpc>
              <a:spcAft>
                <a:spcPts val="800"/>
              </a:spcAft>
            </a:pPr>
            <a:r>
              <a:rPr lang="pl-PL" sz="1200" b="1" dirty="0">
                <a:latin typeface="+mj-lt"/>
                <a:ea typeface="Calibri" panose="020F0502020204030204" pitchFamily="34" charset="0"/>
                <a:cs typeface="Times New Roman" panose="02020603050405020304" pitchFamily="18" charset="0"/>
              </a:rPr>
              <a:t> </a:t>
            </a:r>
            <a:endParaRPr lang="pl-PL" sz="12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l-PL" sz="1200" b="1" dirty="0">
                <a:latin typeface="+mj-lt"/>
                <a:ea typeface="Calibri" panose="020F0502020204030204" pitchFamily="34" charset="0"/>
                <a:cs typeface="Times New Roman" panose="02020603050405020304" pitchFamily="18" charset="0"/>
              </a:rPr>
              <a:t> </a:t>
            </a:r>
            <a:endParaRPr lang="pl-PL" sz="1200" dirty="0">
              <a:effectLst/>
              <a:latin typeface="+mj-lt"/>
              <a:ea typeface="Calibri" panose="020F0502020204030204" pitchFamily="34" charset="0"/>
              <a:cs typeface="Times New Roman" panose="02020603050405020304" pitchFamily="18" charset="0"/>
            </a:endParaRPr>
          </a:p>
        </p:txBody>
      </p:sp>
      <p:sp>
        <p:nvSpPr>
          <p:cNvPr id="4" name="pole tekstowe 3">
            <a:extLst>
              <a:ext uri="{FF2B5EF4-FFF2-40B4-BE49-F238E27FC236}">
                <a16:creationId xmlns:a16="http://schemas.microsoft.com/office/drawing/2014/main" id="{731C081B-3C82-4C23-94F0-F352F56F660F}"/>
              </a:ext>
            </a:extLst>
          </p:cNvPr>
          <p:cNvSpPr txBox="1"/>
          <p:nvPr/>
        </p:nvSpPr>
        <p:spPr>
          <a:xfrm>
            <a:off x="196903" y="6055605"/>
            <a:ext cx="6192688" cy="769441"/>
          </a:xfrm>
          <a:prstGeom prst="rect">
            <a:avLst/>
          </a:prstGeom>
          <a:noFill/>
        </p:spPr>
        <p:txBody>
          <a:bodyPr wrap="square" rtlCol="0">
            <a:spAutoFit/>
          </a:bodyPr>
          <a:lstStyle/>
          <a:p>
            <a:r>
              <a:rPr lang="pl-PL" sz="800" b="1" dirty="0">
                <a:solidFill>
                  <a:schemeClr val="bg1"/>
                </a:solidFill>
              </a:rPr>
              <a:t>Gdańsk, 21 czerwiec 2017 rok</a:t>
            </a:r>
          </a:p>
          <a:p>
            <a:endParaRPr lang="pl-PL" sz="800" dirty="0">
              <a:solidFill>
                <a:schemeClr val="bg1"/>
              </a:solidFill>
            </a:endParaRPr>
          </a:p>
          <a:p>
            <a:r>
              <a:rPr lang="pl-PL" sz="800" dirty="0">
                <a:solidFill>
                  <a:schemeClr val="bg1"/>
                </a:solidFill>
              </a:rPr>
              <a:t>IV FORUM KORYTARZA TRANSPORTOWEGO BAŁTYK ADRIATYK</a:t>
            </a:r>
          </a:p>
          <a:p>
            <a:r>
              <a:rPr lang="pl-PL" sz="800" dirty="0">
                <a:solidFill>
                  <a:schemeClr val="bg1"/>
                </a:solidFill>
              </a:rPr>
              <a:t>„Rok rzeki Wisły – drogi wodne w węzłach miejskich CNC w Polsce – wyzwania i szanse</a:t>
            </a:r>
            <a:r>
              <a:rPr lang="pl-PL" sz="900" dirty="0">
                <a:solidFill>
                  <a:schemeClr val="bg1"/>
                </a:solidFill>
              </a:rPr>
              <a:t>”</a:t>
            </a:r>
          </a:p>
          <a:p>
            <a:pPr algn="ctr"/>
            <a:endParaRPr lang="pl-PL" sz="1100" dirty="0">
              <a:solidFill>
                <a:schemeClr val="bg1"/>
              </a:solidFill>
            </a:endParaRPr>
          </a:p>
        </p:txBody>
      </p:sp>
      <p:grpSp>
        <p:nvGrpSpPr>
          <p:cNvPr id="5" name="Grupa 4">
            <a:extLst>
              <a:ext uri="{FF2B5EF4-FFF2-40B4-BE49-F238E27FC236}">
                <a16:creationId xmlns:a16="http://schemas.microsoft.com/office/drawing/2014/main" id="{28C589DD-4B3E-477A-8768-E3FAA6D6750F}"/>
              </a:ext>
            </a:extLst>
          </p:cNvPr>
          <p:cNvGrpSpPr/>
          <p:nvPr/>
        </p:nvGrpSpPr>
        <p:grpSpPr>
          <a:xfrm>
            <a:off x="35272" y="2924944"/>
            <a:ext cx="5760640" cy="2894915"/>
            <a:chOff x="1751637" y="2197839"/>
            <a:chExt cx="5566793" cy="3009530"/>
          </a:xfrm>
        </p:grpSpPr>
        <p:graphicFrame>
          <p:nvGraphicFramePr>
            <p:cNvPr id="6" name="Wykres 5">
              <a:extLst>
                <a:ext uri="{FF2B5EF4-FFF2-40B4-BE49-F238E27FC236}">
                  <a16:creationId xmlns:a16="http://schemas.microsoft.com/office/drawing/2014/main" id="{000ED4A9-53EF-47C8-95F2-389A132AA27B}"/>
                </a:ext>
              </a:extLst>
            </p:cNvPr>
            <p:cNvGraphicFramePr>
              <a:graphicFrameLocks/>
            </p:cNvGraphicFramePr>
            <p:nvPr>
              <p:extLst>
                <p:ext uri="{D42A27DB-BD31-4B8C-83A1-F6EECF244321}">
                  <p14:modId xmlns:p14="http://schemas.microsoft.com/office/powerpoint/2010/main" val="1469152222"/>
                </p:ext>
              </p:extLst>
            </p:nvPr>
          </p:nvGraphicFramePr>
          <p:xfrm>
            <a:off x="1751637" y="2197839"/>
            <a:ext cx="5543551"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pole tekstowe 6">
              <a:extLst>
                <a:ext uri="{FF2B5EF4-FFF2-40B4-BE49-F238E27FC236}">
                  <a16:creationId xmlns:a16="http://schemas.microsoft.com/office/drawing/2014/main" id="{B912D48A-123A-4DEB-9F9A-985F3FF46568}"/>
                </a:ext>
              </a:extLst>
            </p:cNvPr>
            <p:cNvSpPr txBox="1"/>
            <p:nvPr/>
          </p:nvSpPr>
          <p:spPr>
            <a:xfrm>
              <a:off x="2435180" y="2553860"/>
              <a:ext cx="2088232" cy="707886"/>
            </a:xfrm>
            <a:prstGeom prst="rect">
              <a:avLst/>
            </a:prstGeom>
            <a:noFill/>
          </p:spPr>
          <p:txBody>
            <a:bodyPr wrap="square" rtlCol="0">
              <a:spAutoFit/>
            </a:bodyPr>
            <a:lstStyle/>
            <a:p>
              <a:r>
                <a:rPr lang="pl-PL" sz="1100" dirty="0"/>
                <a:t>Prognozowany wzrost zdolności przeładunkowych 2027/2012</a:t>
              </a:r>
            </a:p>
            <a:p>
              <a:pPr algn="ctr"/>
              <a:r>
                <a:rPr lang="pl-PL" b="1" dirty="0">
                  <a:solidFill>
                    <a:srgbClr val="C00000"/>
                  </a:solidFill>
                </a:rPr>
                <a:t>+ 117%</a:t>
              </a:r>
            </a:p>
          </p:txBody>
        </p:sp>
        <p:grpSp>
          <p:nvGrpSpPr>
            <p:cNvPr id="8" name="Grupa 7">
              <a:extLst>
                <a:ext uri="{FF2B5EF4-FFF2-40B4-BE49-F238E27FC236}">
                  <a16:creationId xmlns:a16="http://schemas.microsoft.com/office/drawing/2014/main" id="{F15E1D3B-1961-4AC2-A13B-BFEB6B2C62D7}"/>
                </a:ext>
              </a:extLst>
            </p:cNvPr>
            <p:cNvGrpSpPr/>
            <p:nvPr/>
          </p:nvGrpSpPr>
          <p:grpSpPr>
            <a:xfrm>
              <a:off x="2319849" y="4660055"/>
              <a:ext cx="4998581" cy="547314"/>
              <a:chOff x="2319849" y="4660055"/>
              <a:chExt cx="4998581" cy="547314"/>
            </a:xfrm>
          </p:grpSpPr>
          <p:cxnSp>
            <p:nvCxnSpPr>
              <p:cNvPr id="9" name="Łącznik prosty 8">
                <a:extLst>
                  <a:ext uri="{FF2B5EF4-FFF2-40B4-BE49-F238E27FC236}">
                    <a16:creationId xmlns:a16="http://schemas.microsoft.com/office/drawing/2014/main" id="{0B71F8D5-C572-42C9-A14F-307D956EEFE1}"/>
                  </a:ext>
                </a:extLst>
              </p:cNvPr>
              <p:cNvCxnSpPr/>
              <p:nvPr/>
            </p:nvCxnSpPr>
            <p:spPr>
              <a:xfrm>
                <a:off x="2432188" y="4660055"/>
                <a:ext cx="0" cy="25648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Łącznik prosty 9">
                <a:extLst>
                  <a:ext uri="{FF2B5EF4-FFF2-40B4-BE49-F238E27FC236}">
                    <a16:creationId xmlns:a16="http://schemas.microsoft.com/office/drawing/2014/main" id="{F2232657-0141-4629-A3F3-73E176385BA8}"/>
                  </a:ext>
                </a:extLst>
              </p:cNvPr>
              <p:cNvCxnSpPr/>
              <p:nvPr/>
            </p:nvCxnSpPr>
            <p:spPr>
              <a:xfrm>
                <a:off x="3800340" y="4679561"/>
                <a:ext cx="0" cy="25648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Łącznik prosty 10">
                <a:extLst>
                  <a:ext uri="{FF2B5EF4-FFF2-40B4-BE49-F238E27FC236}">
                    <a16:creationId xmlns:a16="http://schemas.microsoft.com/office/drawing/2014/main" id="{27BC896C-18F1-4E7B-9B8D-FB2228C88AEB}"/>
                  </a:ext>
                </a:extLst>
              </p:cNvPr>
              <p:cNvCxnSpPr/>
              <p:nvPr/>
            </p:nvCxnSpPr>
            <p:spPr>
              <a:xfrm>
                <a:off x="5176516" y="4660055"/>
                <a:ext cx="0" cy="25648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Łącznik prosty 11">
                <a:extLst>
                  <a:ext uri="{FF2B5EF4-FFF2-40B4-BE49-F238E27FC236}">
                    <a16:creationId xmlns:a16="http://schemas.microsoft.com/office/drawing/2014/main" id="{00410C58-FD71-4D5F-A8FF-FA55011F6352}"/>
                  </a:ext>
                </a:extLst>
              </p:cNvPr>
              <p:cNvCxnSpPr/>
              <p:nvPr/>
            </p:nvCxnSpPr>
            <p:spPr>
              <a:xfrm>
                <a:off x="7164288" y="4660055"/>
                <a:ext cx="0" cy="25648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C559C5D9-C4E6-4D96-9B8D-B70FD77FD1F0}"/>
                  </a:ext>
                </a:extLst>
              </p:cNvPr>
              <p:cNvCxnSpPr/>
              <p:nvPr/>
            </p:nvCxnSpPr>
            <p:spPr>
              <a:xfrm>
                <a:off x="2504196" y="4936041"/>
                <a:ext cx="118813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a:extLst>
                  <a:ext uri="{FF2B5EF4-FFF2-40B4-BE49-F238E27FC236}">
                    <a16:creationId xmlns:a16="http://schemas.microsoft.com/office/drawing/2014/main" id="{3DA35DB1-DBE1-4B85-8069-4C44EB96798F}"/>
                  </a:ext>
                </a:extLst>
              </p:cNvPr>
              <p:cNvCxnSpPr/>
              <p:nvPr/>
            </p:nvCxnSpPr>
            <p:spPr>
              <a:xfrm>
                <a:off x="3904754" y="4936041"/>
                <a:ext cx="118813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06BFC380-628B-42B1-9F4C-033C61983CDB}"/>
                  </a:ext>
                </a:extLst>
              </p:cNvPr>
              <p:cNvCxnSpPr/>
              <p:nvPr/>
            </p:nvCxnSpPr>
            <p:spPr>
              <a:xfrm>
                <a:off x="5362972" y="4936041"/>
                <a:ext cx="17546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pole tekstowe 15">
                <a:extLst>
                  <a:ext uri="{FF2B5EF4-FFF2-40B4-BE49-F238E27FC236}">
                    <a16:creationId xmlns:a16="http://schemas.microsoft.com/office/drawing/2014/main" id="{26AD3F02-1374-4E27-B597-8B632462EBE7}"/>
                  </a:ext>
                </a:extLst>
              </p:cNvPr>
              <p:cNvSpPr txBox="1"/>
              <p:nvPr/>
            </p:nvSpPr>
            <p:spPr>
              <a:xfrm>
                <a:off x="2319849" y="4976537"/>
                <a:ext cx="1659986" cy="230832"/>
              </a:xfrm>
              <a:prstGeom prst="rect">
                <a:avLst/>
              </a:prstGeom>
              <a:noFill/>
            </p:spPr>
            <p:txBody>
              <a:bodyPr wrap="square" rtlCol="0">
                <a:spAutoFit/>
              </a:bodyPr>
              <a:lstStyle/>
              <a:p>
                <a:r>
                  <a:rPr lang="pl-PL" sz="900" dirty="0">
                    <a:solidFill>
                      <a:srgbClr val="C00000"/>
                    </a:solidFill>
                    <a:latin typeface="Cambria" panose="02040503050406030204" pitchFamily="18" charset="0"/>
                  </a:rPr>
                  <a:t>obecnie realizowane projekty</a:t>
                </a:r>
              </a:p>
            </p:txBody>
          </p:sp>
          <p:sp>
            <p:nvSpPr>
              <p:cNvPr id="17" name="pole tekstowe 16">
                <a:extLst>
                  <a:ext uri="{FF2B5EF4-FFF2-40B4-BE49-F238E27FC236}">
                    <a16:creationId xmlns:a16="http://schemas.microsoft.com/office/drawing/2014/main" id="{D11768F9-1B25-4254-8533-242D4295F895}"/>
                  </a:ext>
                </a:extLst>
              </p:cNvPr>
              <p:cNvSpPr txBox="1"/>
              <p:nvPr/>
            </p:nvSpPr>
            <p:spPr>
              <a:xfrm>
                <a:off x="3837819" y="4978540"/>
                <a:ext cx="1659986" cy="215444"/>
              </a:xfrm>
              <a:prstGeom prst="rect">
                <a:avLst/>
              </a:prstGeom>
              <a:noFill/>
            </p:spPr>
            <p:txBody>
              <a:bodyPr wrap="square" rtlCol="0">
                <a:spAutoFit/>
              </a:bodyPr>
              <a:lstStyle/>
              <a:p>
                <a:r>
                  <a:rPr lang="pl-PL" sz="800" dirty="0">
                    <a:solidFill>
                      <a:srgbClr val="C00000"/>
                    </a:solidFill>
                    <a:latin typeface="Cambria" panose="02040503050406030204" pitchFamily="18" charset="0"/>
                  </a:rPr>
                  <a:t>perspektywa finansowa 2014-20</a:t>
                </a:r>
              </a:p>
            </p:txBody>
          </p:sp>
          <p:sp>
            <p:nvSpPr>
              <p:cNvPr id="18" name="pole tekstowe 17">
                <a:extLst>
                  <a:ext uri="{FF2B5EF4-FFF2-40B4-BE49-F238E27FC236}">
                    <a16:creationId xmlns:a16="http://schemas.microsoft.com/office/drawing/2014/main" id="{FCD6BAEC-0B79-4077-9FF4-A45CD1B6B766}"/>
                  </a:ext>
                </a:extLst>
              </p:cNvPr>
              <p:cNvSpPr txBox="1"/>
              <p:nvPr/>
            </p:nvSpPr>
            <p:spPr>
              <a:xfrm>
                <a:off x="5547273" y="4953546"/>
                <a:ext cx="1771157" cy="230832"/>
              </a:xfrm>
              <a:prstGeom prst="rect">
                <a:avLst/>
              </a:prstGeom>
              <a:noFill/>
            </p:spPr>
            <p:txBody>
              <a:bodyPr wrap="square" rtlCol="0">
                <a:spAutoFit/>
              </a:bodyPr>
              <a:lstStyle/>
              <a:p>
                <a:r>
                  <a:rPr lang="pl-PL" sz="900" dirty="0">
                    <a:solidFill>
                      <a:srgbClr val="C00000"/>
                    </a:solidFill>
                    <a:latin typeface="Cambria" panose="02040503050406030204" pitchFamily="18" charset="0"/>
                  </a:rPr>
                  <a:t>rozwój portu głębokowodnego</a:t>
                </a:r>
              </a:p>
            </p:txBody>
          </p:sp>
        </p:grpSp>
      </p:grpSp>
      <p:sp>
        <p:nvSpPr>
          <p:cNvPr id="20" name="Prostokąt 19">
            <a:extLst>
              <a:ext uri="{FF2B5EF4-FFF2-40B4-BE49-F238E27FC236}">
                <a16:creationId xmlns:a16="http://schemas.microsoft.com/office/drawing/2014/main" id="{690717A7-7C0E-4CD7-8924-F98E4B2ACD2E}"/>
              </a:ext>
            </a:extLst>
          </p:cNvPr>
          <p:cNvSpPr/>
          <p:nvPr/>
        </p:nvSpPr>
        <p:spPr bwMode="auto">
          <a:xfrm>
            <a:off x="6052765" y="3595262"/>
            <a:ext cx="2306488" cy="1187544"/>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algn="ctr" defTabSz="914400" rtl="0" eaLnBrk="1" fontAlgn="base" latinLnBrk="0" hangingPunct="1">
              <a:lnSpc>
                <a:spcPct val="100000"/>
              </a:lnSpc>
              <a:spcBef>
                <a:spcPct val="55000"/>
              </a:spcBef>
              <a:spcAft>
                <a:spcPct val="0"/>
              </a:spcAft>
              <a:buClr>
                <a:srgbClr val="000066"/>
              </a:buClr>
              <a:buSzTx/>
              <a:tabLst/>
            </a:pPr>
            <a:r>
              <a:rPr lang="pl-PL" b="1" dirty="0">
                <a:solidFill>
                  <a:srgbClr val="1D437F"/>
                </a:solidFill>
                <a:latin typeface="Cambria" panose="02040503050406030204" pitchFamily="18" charset="0"/>
              </a:rPr>
              <a:t>84,1 mln ton</a:t>
            </a:r>
          </a:p>
          <a:p>
            <a:pPr algn="ctr" fontAlgn="base">
              <a:spcBef>
                <a:spcPct val="55000"/>
              </a:spcBef>
              <a:spcAft>
                <a:spcPct val="0"/>
              </a:spcAft>
              <a:buClr>
                <a:srgbClr val="000066"/>
              </a:buClr>
            </a:pPr>
            <a:r>
              <a:rPr lang="pl-PL" sz="1050" dirty="0">
                <a:solidFill>
                  <a:srgbClr val="1D437F"/>
                </a:solidFill>
                <a:latin typeface="Cambria" panose="02040503050406030204" pitchFamily="18" charset="0"/>
              </a:rPr>
              <a:t>to zdolności przeładunkowe Portu Gdańsk w 2015 r.</a:t>
            </a:r>
          </a:p>
          <a:p>
            <a:pPr marL="171450" indent="-171450" fontAlgn="base">
              <a:spcBef>
                <a:spcPct val="55000"/>
              </a:spcBef>
              <a:spcAft>
                <a:spcPct val="0"/>
              </a:spcAft>
              <a:buClr>
                <a:srgbClr val="000066"/>
              </a:buClr>
              <a:buFont typeface="Arial" panose="020B0604020202020204" pitchFamily="34" charset="0"/>
              <a:buChar char="•"/>
            </a:pPr>
            <a:r>
              <a:rPr lang="pl-PL" sz="1050" dirty="0">
                <a:solidFill>
                  <a:srgbClr val="1D437F"/>
                </a:solidFill>
                <a:latin typeface="Cambria" panose="02040503050406030204" pitchFamily="18" charset="0"/>
              </a:rPr>
              <a:t>70,5 mln ton -Port Północny</a:t>
            </a:r>
          </a:p>
          <a:p>
            <a:pPr marL="171450" indent="-171450" fontAlgn="base">
              <a:spcBef>
                <a:spcPct val="55000"/>
              </a:spcBef>
              <a:spcAft>
                <a:spcPct val="0"/>
              </a:spcAft>
              <a:buClr>
                <a:srgbClr val="000066"/>
              </a:buClr>
              <a:buFont typeface="Arial" panose="020B0604020202020204" pitchFamily="34" charset="0"/>
              <a:buChar char="•"/>
            </a:pPr>
            <a:r>
              <a:rPr lang="pl-PL" sz="1050" dirty="0">
                <a:solidFill>
                  <a:srgbClr val="1D437F"/>
                </a:solidFill>
                <a:latin typeface="Cambria" panose="02040503050406030204" pitchFamily="18" charset="0"/>
              </a:rPr>
              <a:t>13,6 mln ton – Port Wewnętrzny</a:t>
            </a:r>
          </a:p>
          <a:p>
            <a:pPr marL="171450" indent="-171450" fontAlgn="base">
              <a:spcBef>
                <a:spcPct val="55000"/>
              </a:spcBef>
              <a:spcAft>
                <a:spcPct val="0"/>
              </a:spcAft>
              <a:buClr>
                <a:srgbClr val="000066"/>
              </a:buClr>
              <a:buFont typeface="Arial" panose="020B0604020202020204" pitchFamily="34" charset="0"/>
              <a:buChar char="•"/>
            </a:pPr>
            <a:endParaRPr lang="pl-PL" sz="1050" dirty="0">
              <a:solidFill>
                <a:srgbClr val="1D437F"/>
              </a:solidFill>
              <a:latin typeface="Cambria" panose="02040503050406030204" pitchFamily="18" charset="0"/>
            </a:endParaRPr>
          </a:p>
        </p:txBody>
      </p:sp>
      <p:sp>
        <p:nvSpPr>
          <p:cNvPr id="21" name="Rectangle 28">
            <a:extLst>
              <a:ext uri="{FF2B5EF4-FFF2-40B4-BE49-F238E27FC236}">
                <a16:creationId xmlns:a16="http://schemas.microsoft.com/office/drawing/2014/main" id="{3A196FC5-EA4D-4032-8140-2DEFB450AB6D}"/>
              </a:ext>
            </a:extLst>
          </p:cNvPr>
          <p:cNvSpPr>
            <a:spLocks noChangeArrowheads="1"/>
          </p:cNvSpPr>
          <p:nvPr/>
        </p:nvSpPr>
        <p:spPr bwMode="auto">
          <a:xfrm>
            <a:off x="1747970" y="2503212"/>
            <a:ext cx="7776864" cy="652839"/>
          </a:xfrm>
          <a:prstGeom prst="rect">
            <a:avLst/>
          </a:prstGeom>
          <a:noFill/>
          <a:ln w="6350">
            <a:noFill/>
            <a:miter lim="800000"/>
            <a:headEnd/>
            <a:tailEnd/>
          </a:ln>
        </p:spPr>
        <p:txBody>
          <a:bodyPr lIns="90000" tIns="90000" rIns="90000" bIns="90000" anchor="ctr" anchorCtr="1"/>
          <a:lstStyle/>
          <a:p>
            <a:pPr algn="ctr" defTabSz="762000">
              <a:spcBef>
                <a:spcPct val="50000"/>
              </a:spcBef>
              <a:buClr>
                <a:srgbClr val="00279F"/>
              </a:buClr>
              <a:buFont typeface="Wingdings" panose="05000000000000000000" pitchFamily="2" charset="2"/>
              <a:buNone/>
            </a:pPr>
            <a:r>
              <a:rPr lang="pl-PL" altLang="pl-PL" sz="1200" b="1" dirty="0">
                <a:solidFill>
                  <a:srgbClr val="1D437F"/>
                </a:solidFill>
                <a:latin typeface="+mj-lt"/>
              </a:rPr>
              <a:t>Prognoza wzrostu zdolności przeładunkowych w Porcie Gdańsk do 2027 roku </a:t>
            </a:r>
            <a:br>
              <a:rPr lang="pl-PL" altLang="pl-PL" sz="1200" b="1" dirty="0">
                <a:solidFill>
                  <a:srgbClr val="1D437F"/>
                </a:solidFill>
                <a:latin typeface="+mj-lt"/>
              </a:rPr>
            </a:br>
            <a:r>
              <a:rPr lang="pl-PL" altLang="pl-PL" sz="1200" b="1" dirty="0">
                <a:solidFill>
                  <a:srgbClr val="1D437F"/>
                </a:solidFill>
                <a:latin typeface="+mj-lt"/>
              </a:rPr>
              <a:t>w oparciu o planowane projekty</a:t>
            </a:r>
          </a:p>
        </p:txBody>
      </p:sp>
      <p:sp>
        <p:nvSpPr>
          <p:cNvPr id="22" name="pole tekstowe 21">
            <a:extLst>
              <a:ext uri="{FF2B5EF4-FFF2-40B4-BE49-F238E27FC236}">
                <a16:creationId xmlns:a16="http://schemas.microsoft.com/office/drawing/2014/main" id="{8147042B-6253-4B66-B8E6-9755E9C62832}"/>
              </a:ext>
            </a:extLst>
          </p:cNvPr>
          <p:cNvSpPr txBox="1"/>
          <p:nvPr/>
        </p:nvSpPr>
        <p:spPr>
          <a:xfrm>
            <a:off x="5724989" y="5584880"/>
            <a:ext cx="3419011" cy="215444"/>
          </a:xfrm>
          <a:prstGeom prst="rect">
            <a:avLst/>
          </a:prstGeom>
          <a:noFill/>
        </p:spPr>
        <p:txBody>
          <a:bodyPr wrap="square" rtlCol="0">
            <a:spAutoFit/>
          </a:bodyPr>
          <a:lstStyle/>
          <a:p>
            <a:r>
              <a:rPr lang="pl-PL" sz="800" i="1" dirty="0">
                <a:solidFill>
                  <a:srgbClr val="9B9CA0"/>
                </a:solidFill>
              </a:rPr>
              <a:t>Źródło: Dane udostępnione przez Zarząd Morskiego Portu Gdańsk SA  </a:t>
            </a:r>
          </a:p>
        </p:txBody>
      </p:sp>
      <p:pic>
        <p:nvPicPr>
          <p:cNvPr id="23" name="Picture 2" descr="Znalezione obrazy dla zapytania Zarząd morskich portów gdańsk logo">
            <a:extLst>
              <a:ext uri="{FF2B5EF4-FFF2-40B4-BE49-F238E27FC236}">
                <a16:creationId xmlns:a16="http://schemas.microsoft.com/office/drawing/2014/main" id="{99D81AAC-35EC-4279-BEB6-95D585D6C2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6231" y="164483"/>
            <a:ext cx="866044" cy="64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349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771800" y="116632"/>
            <a:ext cx="3172663" cy="388696"/>
          </a:xfrm>
          <a:prstGeom prst="rect">
            <a:avLst/>
          </a:prstGeom>
        </p:spPr>
        <p:txBody>
          <a:bodyPr wrap="none">
            <a:spAutoFit/>
          </a:bodyPr>
          <a:lstStyle/>
          <a:p>
            <a:pPr>
              <a:lnSpc>
                <a:spcPct val="107000"/>
              </a:lnSpc>
              <a:spcAft>
                <a:spcPts val="800"/>
              </a:spcAft>
            </a:pPr>
            <a:r>
              <a:rPr lang="pl-PL" b="1" dirty="0">
                <a:solidFill>
                  <a:srgbClr val="9B9CA0"/>
                </a:solidFill>
                <a:latin typeface="+mj-lt"/>
                <a:ea typeface="+mj-ea"/>
                <a:cs typeface="+mj-cs"/>
              </a:rPr>
              <a:t>Port w Gdańsku - Potencjał</a:t>
            </a:r>
          </a:p>
        </p:txBody>
      </p:sp>
      <p:sp>
        <p:nvSpPr>
          <p:cNvPr id="3" name="Prostokąt 2"/>
          <p:cNvSpPr/>
          <p:nvPr/>
        </p:nvSpPr>
        <p:spPr>
          <a:xfrm>
            <a:off x="107504" y="548680"/>
            <a:ext cx="3658984" cy="5838393"/>
          </a:xfrm>
          <a:prstGeom prst="rect">
            <a:avLst/>
          </a:prstGeom>
        </p:spPr>
        <p:txBody>
          <a:bodyPr wrap="square">
            <a:spAutoFit/>
          </a:bodyPr>
          <a:lstStyle/>
          <a:p>
            <a:pPr marL="171450" indent="-171450">
              <a:lnSpc>
                <a:spcPct val="107000"/>
              </a:lnSpc>
              <a:spcAft>
                <a:spcPts val="800"/>
              </a:spcAft>
              <a:buFont typeface="Arial" panose="020B0604020202020204" pitchFamily="34" charset="0"/>
              <a:buChar char="•"/>
            </a:pPr>
            <a:r>
              <a:rPr lang="pl-PL" sz="1200" dirty="0">
                <a:latin typeface="+mn-lt"/>
                <a:cs typeface="Times New Roman" panose="02020603050405020304" pitchFamily="18" charset="0"/>
              </a:rPr>
              <a:t>W wielu portach europejskich ładunki korzystające z dostępu śródlądowego to średnio </a:t>
            </a:r>
            <a:r>
              <a:rPr lang="pl-PL" sz="1200" b="1" dirty="0">
                <a:latin typeface="+mn-lt"/>
                <a:cs typeface="Times New Roman" panose="02020603050405020304" pitchFamily="18" charset="0"/>
              </a:rPr>
              <a:t>10-15% całej masy obsługiwanej przez port.</a:t>
            </a:r>
            <a:r>
              <a:rPr lang="pl-PL" sz="1200" dirty="0">
                <a:latin typeface="+mn-lt"/>
                <a:cs typeface="Times New Roman" panose="02020603050405020304" pitchFamily="18" charset="0"/>
              </a:rPr>
              <a:t> Przyjmując, że sprawdzać się będzie prognoza strategiczna Portu Gdańsk, to około roku 2030 Port Gdańsk będzie obsługiwał ca 90-100 mln ton. Oznacza to, że na transport śródlądowy może przypadać ca 9-15 mln ton ładunków (prognozy ładunkowe obejmują także tranzyt z krajów ościennych, a podane wielkości uwarunkowane będą także uregulowaniem całego polskiego odcinka E-40, czyli do granicy Białoruskiej i na Ukrainę)  </a:t>
            </a:r>
          </a:p>
          <a:p>
            <a:pPr marL="171450" indent="-171450">
              <a:lnSpc>
                <a:spcPct val="107000"/>
              </a:lnSpc>
              <a:spcAft>
                <a:spcPts val="800"/>
              </a:spcAft>
              <a:buFont typeface="Arial" panose="020B0604020202020204" pitchFamily="34" charset="0"/>
              <a:buChar char="•"/>
            </a:pPr>
            <a:r>
              <a:rPr lang="pl-PL" sz="1200" dirty="0">
                <a:latin typeface="+mn-lt"/>
                <a:cs typeface="Times New Roman" panose="02020603050405020304" pitchFamily="18" charset="0"/>
              </a:rPr>
              <a:t>Zgodnie z zapowiedziami Ministerstwa - po pierwszym etapie modernizacji dolnego odcinka Wisły przewozy ładunków tą rzeką mogą wynosić ok. </a:t>
            </a:r>
            <a:r>
              <a:rPr lang="pl-PL" sz="1200" b="1" dirty="0">
                <a:latin typeface="+mn-lt"/>
                <a:cs typeface="Times New Roman" panose="02020603050405020304" pitchFamily="18" charset="0"/>
              </a:rPr>
              <a:t>7,8 mln ton ładunków rocznie</a:t>
            </a:r>
            <a:r>
              <a:rPr lang="pl-PL" sz="1200" dirty="0">
                <a:latin typeface="+mn-lt"/>
                <a:cs typeface="Times New Roman" panose="02020603050405020304" pitchFamily="18" charset="0"/>
              </a:rPr>
              <a:t>, a wraz z dalszą poprawą parametrów nawigacyjnych powinny wzrosnąć do ok. </a:t>
            </a:r>
            <a:r>
              <a:rPr lang="pl-PL" sz="1200" b="1" dirty="0">
                <a:latin typeface="+mn-lt"/>
                <a:cs typeface="Times New Roman" panose="02020603050405020304" pitchFamily="18" charset="0"/>
              </a:rPr>
              <a:t>12 mln ton ładunków rocznie</a:t>
            </a:r>
            <a:r>
              <a:rPr lang="pl-PL" sz="1200" dirty="0">
                <a:latin typeface="+mn-lt"/>
                <a:cs typeface="Times New Roman" panose="02020603050405020304" pitchFamily="18" charset="0"/>
              </a:rPr>
              <a:t>.</a:t>
            </a:r>
          </a:p>
          <a:p>
            <a:pPr marL="171450" indent="-171450">
              <a:lnSpc>
                <a:spcPct val="107000"/>
              </a:lnSpc>
              <a:spcAft>
                <a:spcPts val="800"/>
              </a:spcAft>
              <a:buFont typeface="Arial" panose="020B0604020202020204" pitchFamily="34" charset="0"/>
              <a:buChar char="•"/>
            </a:pPr>
            <a:r>
              <a:rPr lang="pl-PL" sz="1200" dirty="0">
                <a:latin typeface="+mn-lt"/>
                <a:cs typeface="Times New Roman" panose="02020603050405020304" pitchFamily="18" charset="0"/>
              </a:rPr>
              <a:t>Żegluga śródlądowa to także szansa na aktywizowanie roli Polski jako kraju tranzytowego dla ładunków ciążących do/z krajów sąsiadujących z Polską, w tym Białorusi, Ukrainy, czy południowych sąsiadów kraju</a:t>
            </a:r>
          </a:p>
          <a:p>
            <a:pPr marL="457200" algn="just">
              <a:lnSpc>
                <a:spcPct val="107000"/>
              </a:lnSpc>
              <a:spcAft>
                <a:spcPts val="800"/>
              </a:spcAft>
            </a:pPr>
            <a:r>
              <a:rPr lang="pl-PL" sz="1200" b="1" dirty="0">
                <a:latin typeface="+mj-lt"/>
                <a:ea typeface="Calibri" panose="020F0502020204030204" pitchFamily="34" charset="0"/>
                <a:cs typeface="Times New Roman" panose="02020603050405020304" pitchFamily="18" charset="0"/>
              </a:rPr>
              <a:t> </a:t>
            </a:r>
            <a:endParaRPr lang="pl-PL" sz="12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l-PL" sz="1200" b="1" dirty="0">
                <a:latin typeface="+mj-lt"/>
                <a:ea typeface="Calibri" panose="020F0502020204030204" pitchFamily="34" charset="0"/>
                <a:cs typeface="Times New Roman" panose="02020603050405020304" pitchFamily="18" charset="0"/>
              </a:rPr>
              <a:t> </a:t>
            </a:r>
            <a:endParaRPr lang="pl-PL" sz="1200" dirty="0">
              <a:effectLst/>
              <a:latin typeface="+mj-lt"/>
              <a:ea typeface="Calibri" panose="020F0502020204030204" pitchFamily="34" charset="0"/>
              <a:cs typeface="Times New Roman" panose="02020603050405020304" pitchFamily="18" charset="0"/>
            </a:endParaRPr>
          </a:p>
        </p:txBody>
      </p:sp>
      <p:sp>
        <p:nvSpPr>
          <p:cNvPr id="4" name="pole tekstowe 3">
            <a:extLst>
              <a:ext uri="{FF2B5EF4-FFF2-40B4-BE49-F238E27FC236}">
                <a16:creationId xmlns:a16="http://schemas.microsoft.com/office/drawing/2014/main" id="{731C081B-3C82-4C23-94F0-F352F56F660F}"/>
              </a:ext>
            </a:extLst>
          </p:cNvPr>
          <p:cNvSpPr txBox="1"/>
          <p:nvPr/>
        </p:nvSpPr>
        <p:spPr>
          <a:xfrm>
            <a:off x="196903" y="6055605"/>
            <a:ext cx="6192688" cy="769441"/>
          </a:xfrm>
          <a:prstGeom prst="rect">
            <a:avLst/>
          </a:prstGeom>
          <a:noFill/>
        </p:spPr>
        <p:txBody>
          <a:bodyPr wrap="square" rtlCol="0">
            <a:spAutoFit/>
          </a:bodyPr>
          <a:lstStyle/>
          <a:p>
            <a:r>
              <a:rPr lang="pl-PL" sz="800" b="1" dirty="0">
                <a:solidFill>
                  <a:schemeClr val="bg1"/>
                </a:solidFill>
              </a:rPr>
              <a:t>Gdańsk, 21 czerwiec 2017 rok</a:t>
            </a:r>
          </a:p>
          <a:p>
            <a:endParaRPr lang="pl-PL" sz="800" dirty="0">
              <a:solidFill>
                <a:schemeClr val="bg1"/>
              </a:solidFill>
            </a:endParaRPr>
          </a:p>
          <a:p>
            <a:r>
              <a:rPr lang="pl-PL" sz="800" dirty="0">
                <a:solidFill>
                  <a:schemeClr val="bg1"/>
                </a:solidFill>
              </a:rPr>
              <a:t>IV FORUM KORYTARZA TRANSPORTOWEGO BAŁTYK ADRIATYK</a:t>
            </a:r>
          </a:p>
          <a:p>
            <a:r>
              <a:rPr lang="pl-PL" sz="800" dirty="0">
                <a:solidFill>
                  <a:schemeClr val="bg1"/>
                </a:solidFill>
              </a:rPr>
              <a:t>„Rok rzeki Wisły – drogi wodne w węzłach miejskich CNC w Polsce – wyzwania i szanse</a:t>
            </a:r>
            <a:r>
              <a:rPr lang="pl-PL" sz="900" dirty="0">
                <a:solidFill>
                  <a:schemeClr val="bg1"/>
                </a:solidFill>
              </a:rPr>
              <a:t>”</a:t>
            </a:r>
          </a:p>
          <a:p>
            <a:pPr algn="ctr"/>
            <a:endParaRPr lang="pl-PL" sz="1100" dirty="0">
              <a:solidFill>
                <a:schemeClr val="bg1"/>
              </a:solidFill>
            </a:endParaRPr>
          </a:p>
        </p:txBody>
      </p:sp>
      <p:sp>
        <p:nvSpPr>
          <p:cNvPr id="5" name="Prostokąt zaokrąglony 16">
            <a:extLst>
              <a:ext uri="{FF2B5EF4-FFF2-40B4-BE49-F238E27FC236}">
                <a16:creationId xmlns:a16="http://schemas.microsoft.com/office/drawing/2014/main" id="{267E85FE-243B-4C1C-9131-9C1622C8C33A}"/>
              </a:ext>
            </a:extLst>
          </p:cNvPr>
          <p:cNvSpPr/>
          <p:nvPr/>
        </p:nvSpPr>
        <p:spPr bwMode="auto">
          <a:xfrm>
            <a:off x="4037178" y="3215036"/>
            <a:ext cx="1112970" cy="1512168"/>
          </a:xfrm>
          <a:prstGeom prst="round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algn="l" defTabSz="914400" rtl="0" eaLnBrk="1" fontAlgn="base" latinLnBrk="0" hangingPunct="1">
              <a:lnSpc>
                <a:spcPct val="100000"/>
              </a:lnSpc>
              <a:spcBef>
                <a:spcPct val="55000"/>
              </a:spcBef>
              <a:spcAft>
                <a:spcPct val="0"/>
              </a:spcAft>
              <a:buClr>
                <a:srgbClr val="000066"/>
              </a:buClr>
              <a:buSzTx/>
              <a:tabLst/>
            </a:pPr>
            <a:r>
              <a:rPr lang="pl-PL" sz="900" dirty="0">
                <a:latin typeface="Cambria" panose="02040503050406030204" pitchFamily="18" charset="0"/>
              </a:rPr>
              <a:t>infrastruktura dostępowa od strony wody w akwenach wewnętrznych</a:t>
            </a:r>
          </a:p>
          <a:p>
            <a:pPr marR="0" algn="l" defTabSz="914400" rtl="0" eaLnBrk="1" fontAlgn="base" latinLnBrk="0" hangingPunct="1">
              <a:lnSpc>
                <a:spcPct val="100000"/>
              </a:lnSpc>
              <a:spcBef>
                <a:spcPct val="55000"/>
              </a:spcBef>
              <a:spcAft>
                <a:spcPct val="0"/>
              </a:spcAft>
              <a:buClr>
                <a:srgbClr val="000066"/>
              </a:buClr>
              <a:buSzTx/>
              <a:tabLst/>
            </a:pPr>
            <a:r>
              <a:rPr kumimoji="0" lang="pl-PL" sz="900" b="0" i="0" u="none" strike="noStrike" cap="none" normalizeH="0" baseline="0" dirty="0">
                <a:ln>
                  <a:noFill/>
                </a:ln>
                <a:solidFill>
                  <a:schemeClr val="tx1"/>
                </a:solidFill>
                <a:effectLst/>
                <a:latin typeface="Cambria" panose="02040503050406030204" pitchFamily="18" charset="0"/>
              </a:rPr>
              <a:t>infrastruktura</a:t>
            </a:r>
            <a:r>
              <a:rPr kumimoji="0" lang="pl-PL" sz="900" b="0" i="0" u="none" strike="noStrike" cap="none" normalizeH="0" dirty="0">
                <a:ln>
                  <a:noFill/>
                </a:ln>
                <a:solidFill>
                  <a:schemeClr val="tx1"/>
                </a:solidFill>
                <a:effectLst/>
                <a:latin typeface="Cambria" panose="02040503050406030204" pitchFamily="18" charset="0"/>
              </a:rPr>
              <a:t> drogowa i kolejowa na terenach ZMPG SA</a:t>
            </a:r>
          </a:p>
          <a:p>
            <a:pPr marR="0" algn="l" defTabSz="914400" rtl="0" eaLnBrk="1" fontAlgn="base" latinLnBrk="0" hangingPunct="1">
              <a:lnSpc>
                <a:spcPct val="100000"/>
              </a:lnSpc>
              <a:spcBef>
                <a:spcPct val="55000"/>
              </a:spcBef>
              <a:spcAft>
                <a:spcPct val="0"/>
              </a:spcAft>
              <a:buClr>
                <a:srgbClr val="000066"/>
              </a:buClr>
              <a:buSzTx/>
              <a:tabLst/>
            </a:pPr>
            <a:r>
              <a:rPr lang="pl-PL" sz="900" baseline="0" dirty="0">
                <a:latin typeface="Cambria" panose="02040503050406030204" pitchFamily="18" charset="0"/>
              </a:rPr>
              <a:t>remonty</a:t>
            </a:r>
            <a:r>
              <a:rPr lang="pl-PL" sz="900" dirty="0">
                <a:latin typeface="Cambria" panose="02040503050406030204" pitchFamily="18" charset="0"/>
              </a:rPr>
              <a:t> i modernizacje nabrzeży i nieruchomości na terenach ZMPG SA</a:t>
            </a:r>
            <a:endParaRPr kumimoji="0" lang="pl-PL" sz="900" b="0" i="0" u="none" strike="noStrike" cap="none" normalizeH="0" baseline="0" dirty="0">
              <a:ln>
                <a:noFill/>
              </a:ln>
              <a:solidFill>
                <a:schemeClr val="tx1"/>
              </a:solidFill>
              <a:effectLst/>
              <a:latin typeface="Cambria" panose="02040503050406030204" pitchFamily="18" charset="0"/>
            </a:endParaRPr>
          </a:p>
        </p:txBody>
      </p:sp>
      <p:sp>
        <p:nvSpPr>
          <p:cNvPr id="6" name="Prostokąt zaokrąglony 17">
            <a:extLst>
              <a:ext uri="{FF2B5EF4-FFF2-40B4-BE49-F238E27FC236}">
                <a16:creationId xmlns:a16="http://schemas.microsoft.com/office/drawing/2014/main" id="{90C0CBC8-CEE7-455C-A094-86F8370EE1DF}"/>
              </a:ext>
            </a:extLst>
          </p:cNvPr>
          <p:cNvSpPr/>
          <p:nvPr/>
        </p:nvSpPr>
        <p:spPr bwMode="auto">
          <a:xfrm>
            <a:off x="5052766" y="3431212"/>
            <a:ext cx="1189600" cy="704141"/>
          </a:xfrm>
          <a:prstGeom prst="round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algn="l" defTabSz="914400" rtl="0" eaLnBrk="1" fontAlgn="base" latinLnBrk="0" hangingPunct="1">
              <a:lnSpc>
                <a:spcPct val="100000"/>
              </a:lnSpc>
              <a:spcBef>
                <a:spcPct val="55000"/>
              </a:spcBef>
              <a:spcAft>
                <a:spcPct val="0"/>
              </a:spcAft>
              <a:buClr>
                <a:srgbClr val="000066"/>
              </a:buClr>
              <a:buSzTx/>
              <a:tabLst/>
            </a:pPr>
            <a:r>
              <a:rPr lang="pl-PL" sz="900" dirty="0">
                <a:latin typeface="Cambria" panose="02040503050406030204" pitchFamily="18" charset="0"/>
              </a:rPr>
              <a:t>Inwestycje na terenach dzierżawionych od ZMPG SA, GMG lub terenach własnych</a:t>
            </a:r>
          </a:p>
        </p:txBody>
      </p:sp>
      <p:sp>
        <p:nvSpPr>
          <p:cNvPr id="7" name="Prostokąt zaokrąglony 18">
            <a:extLst>
              <a:ext uri="{FF2B5EF4-FFF2-40B4-BE49-F238E27FC236}">
                <a16:creationId xmlns:a16="http://schemas.microsoft.com/office/drawing/2014/main" id="{EB5B108E-46AD-4F11-9F4D-524ADD780AAF}"/>
              </a:ext>
            </a:extLst>
          </p:cNvPr>
          <p:cNvSpPr/>
          <p:nvPr/>
        </p:nvSpPr>
        <p:spPr bwMode="auto">
          <a:xfrm>
            <a:off x="6295444" y="3405726"/>
            <a:ext cx="1076592" cy="621307"/>
          </a:xfrm>
          <a:prstGeom prst="round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algn="l" defTabSz="914400" rtl="0" eaLnBrk="1" fontAlgn="base" latinLnBrk="0" hangingPunct="1">
              <a:lnSpc>
                <a:spcPct val="100000"/>
              </a:lnSpc>
              <a:spcBef>
                <a:spcPct val="55000"/>
              </a:spcBef>
              <a:spcAft>
                <a:spcPct val="0"/>
              </a:spcAft>
              <a:buClr>
                <a:srgbClr val="000066"/>
              </a:buClr>
              <a:buSzTx/>
              <a:tabLst/>
            </a:pPr>
            <a:r>
              <a:rPr lang="pl-PL" sz="900" b="1" dirty="0">
                <a:latin typeface="Cambria" panose="02040503050406030204" pitchFamily="18" charset="0"/>
              </a:rPr>
              <a:t>Drogowa infrastruktura dostępowa poza terenami ZMPG SA</a:t>
            </a:r>
            <a:endParaRPr kumimoji="0" lang="pl-PL" sz="900" b="1" i="0" u="none" strike="noStrike" cap="none" normalizeH="0" baseline="0" dirty="0">
              <a:ln>
                <a:noFill/>
              </a:ln>
              <a:solidFill>
                <a:schemeClr val="tx1"/>
              </a:solidFill>
              <a:effectLst/>
              <a:latin typeface="Cambria" panose="02040503050406030204" pitchFamily="18" charset="0"/>
            </a:endParaRPr>
          </a:p>
        </p:txBody>
      </p:sp>
      <p:sp>
        <p:nvSpPr>
          <p:cNvPr id="8" name="Prostokąt zaokrąglony 19">
            <a:extLst>
              <a:ext uri="{FF2B5EF4-FFF2-40B4-BE49-F238E27FC236}">
                <a16:creationId xmlns:a16="http://schemas.microsoft.com/office/drawing/2014/main" id="{52FF549E-BA70-4CE5-A3C7-C7FF176D5198}"/>
              </a:ext>
            </a:extLst>
          </p:cNvPr>
          <p:cNvSpPr/>
          <p:nvPr/>
        </p:nvSpPr>
        <p:spPr bwMode="auto">
          <a:xfrm>
            <a:off x="7225028" y="3405726"/>
            <a:ext cx="980676" cy="621307"/>
          </a:xfrm>
          <a:prstGeom prst="round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algn="l" defTabSz="914400" rtl="0" eaLnBrk="1" fontAlgn="base" latinLnBrk="0" hangingPunct="1">
              <a:lnSpc>
                <a:spcPct val="100000"/>
              </a:lnSpc>
              <a:spcBef>
                <a:spcPct val="55000"/>
              </a:spcBef>
              <a:spcAft>
                <a:spcPct val="0"/>
              </a:spcAft>
              <a:buClr>
                <a:srgbClr val="000066"/>
              </a:buClr>
              <a:buSzTx/>
              <a:tabLst/>
            </a:pPr>
            <a:r>
              <a:rPr lang="pl-PL" sz="900" dirty="0">
                <a:latin typeface="Cambria" panose="02040503050406030204" pitchFamily="18" charset="0"/>
              </a:rPr>
              <a:t>Infrastruktura dostępowa od strony wody w akwenach zewnętrznych</a:t>
            </a:r>
            <a:endParaRPr kumimoji="0" lang="pl-PL" sz="900" b="0" i="0" u="none" strike="noStrike" cap="none" normalizeH="0" baseline="0" dirty="0">
              <a:ln>
                <a:noFill/>
              </a:ln>
              <a:solidFill>
                <a:schemeClr val="tx1"/>
              </a:solidFill>
              <a:effectLst/>
              <a:latin typeface="Cambria" panose="02040503050406030204" pitchFamily="18" charset="0"/>
            </a:endParaRPr>
          </a:p>
        </p:txBody>
      </p:sp>
      <p:grpSp>
        <p:nvGrpSpPr>
          <p:cNvPr id="9" name="Grupa 8">
            <a:extLst>
              <a:ext uri="{FF2B5EF4-FFF2-40B4-BE49-F238E27FC236}">
                <a16:creationId xmlns:a16="http://schemas.microsoft.com/office/drawing/2014/main" id="{1064414A-CCB0-4690-B017-02A9CA715C86}"/>
              </a:ext>
            </a:extLst>
          </p:cNvPr>
          <p:cNvGrpSpPr/>
          <p:nvPr/>
        </p:nvGrpSpPr>
        <p:grpSpPr>
          <a:xfrm>
            <a:off x="4067945" y="1412776"/>
            <a:ext cx="4968552" cy="1941068"/>
            <a:chOff x="571754" y="1844824"/>
            <a:chExt cx="7635121" cy="1941068"/>
          </a:xfrm>
        </p:grpSpPr>
        <p:sp>
          <p:nvSpPr>
            <p:cNvPr id="10" name="Prostokąt zaokrąglony 6">
              <a:extLst>
                <a:ext uri="{FF2B5EF4-FFF2-40B4-BE49-F238E27FC236}">
                  <a16:creationId xmlns:a16="http://schemas.microsoft.com/office/drawing/2014/main" id="{42997501-C213-4498-91DC-BA8DC80384C6}"/>
                </a:ext>
              </a:extLst>
            </p:cNvPr>
            <p:cNvSpPr/>
            <p:nvPr/>
          </p:nvSpPr>
          <p:spPr bwMode="auto">
            <a:xfrm>
              <a:off x="571754" y="1844824"/>
              <a:ext cx="7635121" cy="489287"/>
            </a:xfrm>
            <a:prstGeom prst="roundRect">
              <a:avLst/>
            </a:prstGeom>
            <a:solidFill>
              <a:srgbClr val="4DA0B0"/>
            </a:solidFill>
            <a:ln w="9525" cap="flat" cmpd="sng" algn="ctr">
              <a:solidFill>
                <a:srgbClr val="B2B2B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5000"/>
                </a:spcBef>
                <a:spcAft>
                  <a:spcPct val="0"/>
                </a:spcAft>
                <a:buClr>
                  <a:srgbClr val="000066"/>
                </a:buClr>
                <a:buSzTx/>
                <a:tabLst/>
              </a:pPr>
              <a:r>
                <a:rPr lang="pl-PL" sz="1200" b="1" dirty="0">
                  <a:solidFill>
                    <a:schemeClr val="bg1"/>
                  </a:solidFill>
                  <a:latin typeface="Cambria" panose="02040503050406030204" pitchFamily="18" charset="0"/>
                </a:rPr>
                <a:t>INWESTORZY</a:t>
              </a:r>
              <a:endParaRPr kumimoji="0" lang="pl-PL" sz="1200" b="1" i="0" u="none" strike="noStrike" cap="none" normalizeH="0" baseline="0" dirty="0">
                <a:ln>
                  <a:noFill/>
                </a:ln>
                <a:solidFill>
                  <a:schemeClr val="bg1"/>
                </a:solidFill>
                <a:effectLst/>
                <a:latin typeface="Cambria" panose="02040503050406030204" pitchFamily="18" charset="0"/>
              </a:endParaRPr>
            </a:p>
          </p:txBody>
        </p:sp>
        <p:sp>
          <p:nvSpPr>
            <p:cNvPr id="11" name="AutoShape 316">
              <a:extLst>
                <a:ext uri="{FF2B5EF4-FFF2-40B4-BE49-F238E27FC236}">
                  <a16:creationId xmlns:a16="http://schemas.microsoft.com/office/drawing/2014/main" id="{54871899-F91C-4E7D-BFF6-D305BEDC26B4}"/>
                </a:ext>
              </a:extLst>
            </p:cNvPr>
            <p:cNvSpPr>
              <a:spLocks noChangeArrowheads="1"/>
            </p:cNvSpPr>
            <p:nvPr/>
          </p:nvSpPr>
          <p:spPr bwMode="auto">
            <a:xfrm rot="5400000">
              <a:off x="1111940" y="2333193"/>
              <a:ext cx="432172" cy="463550"/>
            </a:xfrm>
            <a:prstGeom prst="homePlate">
              <a:avLst>
                <a:gd name="adj" fmla="val 34242"/>
              </a:avLst>
            </a:prstGeom>
            <a:gradFill rotWithShape="0">
              <a:gsLst>
                <a:gs pos="0">
                  <a:schemeClr val="accent1">
                    <a:gamma/>
                    <a:tint val="40000"/>
                    <a:invGamma/>
                  </a:schemeClr>
                </a:gs>
                <a:gs pos="100000">
                  <a:schemeClr val="accent1"/>
                </a:gs>
              </a:gsLst>
              <a:lin ang="5400000" scaled="1"/>
            </a:gradFill>
            <a:ln>
              <a:noFill/>
            </a:ln>
            <a:effectLst/>
            <a:extLst>
              <a:ext uri="{91240B29-F687-4F45-9708-019B960494DF}">
                <a14:hiddenLine xmlns:a14="http://schemas.microsoft.com/office/drawing/2010/main" w="6350">
                  <a:solidFill>
                    <a:srgbClr val="003399"/>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defTabSz="762000">
                <a:defRPr sz="2400">
                  <a:solidFill>
                    <a:schemeClr val="tx1"/>
                  </a:solidFill>
                  <a:latin typeface="Univers 45 Light" charset="0"/>
                </a:defRPr>
              </a:lvl1pPr>
              <a:lvl2pPr marL="571500" defTabSz="762000">
                <a:defRPr sz="2400">
                  <a:solidFill>
                    <a:schemeClr val="tx1"/>
                  </a:solidFill>
                  <a:latin typeface="Univers 45 Light" charset="0"/>
                </a:defRPr>
              </a:lvl2pPr>
              <a:lvl3pPr marL="1143000" defTabSz="762000">
                <a:defRPr sz="2400">
                  <a:solidFill>
                    <a:schemeClr val="tx1"/>
                  </a:solidFill>
                  <a:latin typeface="Univers 45 Light" charset="0"/>
                </a:defRPr>
              </a:lvl3pPr>
              <a:lvl4pPr marL="1714500" defTabSz="762000">
                <a:defRPr sz="2400">
                  <a:solidFill>
                    <a:schemeClr val="tx1"/>
                  </a:solidFill>
                  <a:latin typeface="Univers 45 Light" charset="0"/>
                </a:defRPr>
              </a:lvl4pPr>
              <a:lvl5pPr marL="2286000" defTabSz="762000">
                <a:defRPr sz="2400">
                  <a:solidFill>
                    <a:schemeClr val="tx1"/>
                  </a:solidFill>
                  <a:latin typeface="Univers 45 Light" charset="0"/>
                </a:defRPr>
              </a:lvl5pPr>
              <a:lvl6pPr marL="2743200" defTabSz="762000" fontAlgn="base">
                <a:spcBef>
                  <a:spcPct val="0"/>
                </a:spcBef>
                <a:spcAft>
                  <a:spcPct val="0"/>
                </a:spcAft>
                <a:defRPr sz="2400">
                  <a:solidFill>
                    <a:schemeClr val="tx1"/>
                  </a:solidFill>
                  <a:latin typeface="Univers 45 Light" charset="0"/>
                </a:defRPr>
              </a:lvl6pPr>
              <a:lvl7pPr marL="3200400" defTabSz="762000" fontAlgn="base">
                <a:spcBef>
                  <a:spcPct val="0"/>
                </a:spcBef>
                <a:spcAft>
                  <a:spcPct val="0"/>
                </a:spcAft>
                <a:defRPr sz="2400">
                  <a:solidFill>
                    <a:schemeClr val="tx1"/>
                  </a:solidFill>
                  <a:latin typeface="Univers 45 Light" charset="0"/>
                </a:defRPr>
              </a:lvl7pPr>
              <a:lvl8pPr marL="3657600" defTabSz="762000" fontAlgn="base">
                <a:spcBef>
                  <a:spcPct val="0"/>
                </a:spcBef>
                <a:spcAft>
                  <a:spcPct val="0"/>
                </a:spcAft>
                <a:defRPr sz="2400">
                  <a:solidFill>
                    <a:schemeClr val="tx1"/>
                  </a:solidFill>
                  <a:latin typeface="Univers 45 Light" charset="0"/>
                </a:defRPr>
              </a:lvl8pPr>
              <a:lvl9pPr marL="4114800" defTabSz="762000" fontAlgn="base">
                <a:spcBef>
                  <a:spcPct val="0"/>
                </a:spcBef>
                <a:spcAft>
                  <a:spcPct val="0"/>
                </a:spcAft>
                <a:defRPr sz="2400">
                  <a:solidFill>
                    <a:schemeClr val="tx1"/>
                  </a:solidFill>
                  <a:latin typeface="Univers 45 Light" charset="0"/>
                </a:defRPr>
              </a:lvl9pPr>
            </a:lstStyle>
            <a:p>
              <a:pPr algn="ctr">
                <a:spcBef>
                  <a:spcPct val="40000"/>
                </a:spcBef>
                <a:spcAft>
                  <a:spcPct val="50000"/>
                </a:spcAft>
                <a:buClr>
                  <a:schemeClr val="accent1"/>
                </a:buClr>
                <a:buSzPct val="85000"/>
                <a:buFont typeface="Wingdings" panose="05000000000000000000" pitchFamily="2" charset="2"/>
                <a:buNone/>
                <a:defRPr/>
              </a:pPr>
              <a:endParaRPr lang="en-GB" altLang="pl-PL" sz="1000" b="1" i="1">
                <a:solidFill>
                  <a:srgbClr val="003399"/>
                </a:solidFill>
                <a:latin typeface="Cambria" panose="02040503050406030204" pitchFamily="18" charset="0"/>
              </a:endParaRPr>
            </a:p>
          </p:txBody>
        </p:sp>
        <p:sp>
          <p:nvSpPr>
            <p:cNvPr id="12" name="AutoShape 316">
              <a:extLst>
                <a:ext uri="{FF2B5EF4-FFF2-40B4-BE49-F238E27FC236}">
                  <a16:creationId xmlns:a16="http://schemas.microsoft.com/office/drawing/2014/main" id="{FF52A88E-A672-4A08-ADF9-8D57CAF8202F}"/>
                </a:ext>
              </a:extLst>
            </p:cNvPr>
            <p:cNvSpPr>
              <a:spLocks noChangeArrowheads="1"/>
            </p:cNvSpPr>
            <p:nvPr/>
          </p:nvSpPr>
          <p:spPr bwMode="auto">
            <a:xfrm rot="5400000">
              <a:off x="2724739" y="2346860"/>
              <a:ext cx="432171" cy="463550"/>
            </a:xfrm>
            <a:prstGeom prst="homePlate">
              <a:avLst>
                <a:gd name="adj" fmla="val 34242"/>
              </a:avLst>
            </a:prstGeom>
            <a:gradFill rotWithShape="0">
              <a:gsLst>
                <a:gs pos="0">
                  <a:schemeClr val="accent1">
                    <a:gamma/>
                    <a:tint val="40000"/>
                    <a:invGamma/>
                  </a:schemeClr>
                </a:gs>
                <a:gs pos="100000">
                  <a:schemeClr val="accent1"/>
                </a:gs>
              </a:gsLst>
              <a:lin ang="5400000" scaled="1"/>
            </a:gradFill>
            <a:ln>
              <a:noFill/>
            </a:ln>
            <a:effectLst/>
            <a:extLst>
              <a:ext uri="{91240B29-F687-4F45-9708-019B960494DF}">
                <a14:hiddenLine xmlns:a14="http://schemas.microsoft.com/office/drawing/2010/main" w="6350">
                  <a:solidFill>
                    <a:srgbClr val="003399"/>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defTabSz="762000">
                <a:defRPr sz="2400">
                  <a:solidFill>
                    <a:schemeClr val="tx1"/>
                  </a:solidFill>
                  <a:latin typeface="Univers 45 Light" charset="0"/>
                </a:defRPr>
              </a:lvl1pPr>
              <a:lvl2pPr marL="571500" defTabSz="762000">
                <a:defRPr sz="2400">
                  <a:solidFill>
                    <a:schemeClr val="tx1"/>
                  </a:solidFill>
                  <a:latin typeface="Univers 45 Light" charset="0"/>
                </a:defRPr>
              </a:lvl2pPr>
              <a:lvl3pPr marL="1143000" defTabSz="762000">
                <a:defRPr sz="2400">
                  <a:solidFill>
                    <a:schemeClr val="tx1"/>
                  </a:solidFill>
                  <a:latin typeface="Univers 45 Light" charset="0"/>
                </a:defRPr>
              </a:lvl3pPr>
              <a:lvl4pPr marL="1714500" defTabSz="762000">
                <a:defRPr sz="2400">
                  <a:solidFill>
                    <a:schemeClr val="tx1"/>
                  </a:solidFill>
                  <a:latin typeface="Univers 45 Light" charset="0"/>
                </a:defRPr>
              </a:lvl4pPr>
              <a:lvl5pPr marL="2286000" defTabSz="762000">
                <a:defRPr sz="2400">
                  <a:solidFill>
                    <a:schemeClr val="tx1"/>
                  </a:solidFill>
                  <a:latin typeface="Univers 45 Light" charset="0"/>
                </a:defRPr>
              </a:lvl5pPr>
              <a:lvl6pPr marL="2743200" defTabSz="762000" fontAlgn="base">
                <a:spcBef>
                  <a:spcPct val="0"/>
                </a:spcBef>
                <a:spcAft>
                  <a:spcPct val="0"/>
                </a:spcAft>
                <a:defRPr sz="2400">
                  <a:solidFill>
                    <a:schemeClr val="tx1"/>
                  </a:solidFill>
                  <a:latin typeface="Univers 45 Light" charset="0"/>
                </a:defRPr>
              </a:lvl6pPr>
              <a:lvl7pPr marL="3200400" defTabSz="762000" fontAlgn="base">
                <a:spcBef>
                  <a:spcPct val="0"/>
                </a:spcBef>
                <a:spcAft>
                  <a:spcPct val="0"/>
                </a:spcAft>
                <a:defRPr sz="2400">
                  <a:solidFill>
                    <a:schemeClr val="tx1"/>
                  </a:solidFill>
                  <a:latin typeface="Univers 45 Light" charset="0"/>
                </a:defRPr>
              </a:lvl7pPr>
              <a:lvl8pPr marL="3657600" defTabSz="762000" fontAlgn="base">
                <a:spcBef>
                  <a:spcPct val="0"/>
                </a:spcBef>
                <a:spcAft>
                  <a:spcPct val="0"/>
                </a:spcAft>
                <a:defRPr sz="2400">
                  <a:solidFill>
                    <a:schemeClr val="tx1"/>
                  </a:solidFill>
                  <a:latin typeface="Univers 45 Light" charset="0"/>
                </a:defRPr>
              </a:lvl8pPr>
              <a:lvl9pPr marL="4114800" defTabSz="762000" fontAlgn="base">
                <a:spcBef>
                  <a:spcPct val="0"/>
                </a:spcBef>
                <a:spcAft>
                  <a:spcPct val="0"/>
                </a:spcAft>
                <a:defRPr sz="2400">
                  <a:solidFill>
                    <a:schemeClr val="tx1"/>
                  </a:solidFill>
                  <a:latin typeface="Univers 45 Light" charset="0"/>
                </a:defRPr>
              </a:lvl9pPr>
            </a:lstStyle>
            <a:p>
              <a:pPr algn="ctr">
                <a:spcBef>
                  <a:spcPct val="40000"/>
                </a:spcBef>
                <a:spcAft>
                  <a:spcPct val="50000"/>
                </a:spcAft>
                <a:buClr>
                  <a:schemeClr val="accent1"/>
                </a:buClr>
                <a:buSzPct val="85000"/>
                <a:buFont typeface="Wingdings" panose="05000000000000000000" pitchFamily="2" charset="2"/>
                <a:buNone/>
                <a:defRPr/>
              </a:pPr>
              <a:endParaRPr lang="en-GB" altLang="pl-PL" sz="1000" b="1" i="1">
                <a:solidFill>
                  <a:srgbClr val="003399"/>
                </a:solidFill>
                <a:latin typeface="Cambria" panose="02040503050406030204" pitchFamily="18" charset="0"/>
              </a:endParaRPr>
            </a:p>
          </p:txBody>
        </p:sp>
        <p:sp>
          <p:nvSpPr>
            <p:cNvPr id="13" name="AutoShape 316">
              <a:extLst>
                <a:ext uri="{FF2B5EF4-FFF2-40B4-BE49-F238E27FC236}">
                  <a16:creationId xmlns:a16="http://schemas.microsoft.com/office/drawing/2014/main" id="{C701BDF5-B96E-45F5-8F21-A8017DAE5E97}"/>
                </a:ext>
              </a:extLst>
            </p:cNvPr>
            <p:cNvSpPr>
              <a:spLocks noChangeArrowheads="1"/>
            </p:cNvSpPr>
            <p:nvPr/>
          </p:nvSpPr>
          <p:spPr bwMode="auto">
            <a:xfrm rot="5400000">
              <a:off x="4382564" y="2331698"/>
              <a:ext cx="432171" cy="463550"/>
            </a:xfrm>
            <a:prstGeom prst="homePlate">
              <a:avLst>
                <a:gd name="adj" fmla="val 34242"/>
              </a:avLst>
            </a:prstGeom>
            <a:gradFill rotWithShape="0">
              <a:gsLst>
                <a:gs pos="0">
                  <a:schemeClr val="accent1">
                    <a:gamma/>
                    <a:tint val="40000"/>
                    <a:invGamma/>
                  </a:schemeClr>
                </a:gs>
                <a:gs pos="100000">
                  <a:schemeClr val="accent1"/>
                </a:gs>
              </a:gsLst>
              <a:lin ang="5400000" scaled="1"/>
            </a:gradFill>
            <a:ln>
              <a:noFill/>
            </a:ln>
            <a:effectLst/>
            <a:extLst>
              <a:ext uri="{91240B29-F687-4F45-9708-019B960494DF}">
                <a14:hiddenLine xmlns:a14="http://schemas.microsoft.com/office/drawing/2010/main" w="6350">
                  <a:solidFill>
                    <a:srgbClr val="003399"/>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defTabSz="762000">
                <a:defRPr sz="2400">
                  <a:solidFill>
                    <a:schemeClr val="tx1"/>
                  </a:solidFill>
                  <a:latin typeface="Univers 45 Light" charset="0"/>
                </a:defRPr>
              </a:lvl1pPr>
              <a:lvl2pPr marL="571500" defTabSz="762000">
                <a:defRPr sz="2400">
                  <a:solidFill>
                    <a:schemeClr val="tx1"/>
                  </a:solidFill>
                  <a:latin typeface="Univers 45 Light" charset="0"/>
                </a:defRPr>
              </a:lvl2pPr>
              <a:lvl3pPr marL="1143000" defTabSz="762000">
                <a:defRPr sz="2400">
                  <a:solidFill>
                    <a:schemeClr val="tx1"/>
                  </a:solidFill>
                  <a:latin typeface="Univers 45 Light" charset="0"/>
                </a:defRPr>
              </a:lvl3pPr>
              <a:lvl4pPr marL="1714500" defTabSz="762000">
                <a:defRPr sz="2400">
                  <a:solidFill>
                    <a:schemeClr val="tx1"/>
                  </a:solidFill>
                  <a:latin typeface="Univers 45 Light" charset="0"/>
                </a:defRPr>
              </a:lvl4pPr>
              <a:lvl5pPr marL="2286000" defTabSz="762000">
                <a:defRPr sz="2400">
                  <a:solidFill>
                    <a:schemeClr val="tx1"/>
                  </a:solidFill>
                  <a:latin typeface="Univers 45 Light" charset="0"/>
                </a:defRPr>
              </a:lvl5pPr>
              <a:lvl6pPr marL="2743200" defTabSz="762000" fontAlgn="base">
                <a:spcBef>
                  <a:spcPct val="0"/>
                </a:spcBef>
                <a:spcAft>
                  <a:spcPct val="0"/>
                </a:spcAft>
                <a:defRPr sz="2400">
                  <a:solidFill>
                    <a:schemeClr val="tx1"/>
                  </a:solidFill>
                  <a:latin typeface="Univers 45 Light" charset="0"/>
                </a:defRPr>
              </a:lvl6pPr>
              <a:lvl7pPr marL="3200400" defTabSz="762000" fontAlgn="base">
                <a:spcBef>
                  <a:spcPct val="0"/>
                </a:spcBef>
                <a:spcAft>
                  <a:spcPct val="0"/>
                </a:spcAft>
                <a:defRPr sz="2400">
                  <a:solidFill>
                    <a:schemeClr val="tx1"/>
                  </a:solidFill>
                  <a:latin typeface="Univers 45 Light" charset="0"/>
                </a:defRPr>
              </a:lvl7pPr>
              <a:lvl8pPr marL="3657600" defTabSz="762000" fontAlgn="base">
                <a:spcBef>
                  <a:spcPct val="0"/>
                </a:spcBef>
                <a:spcAft>
                  <a:spcPct val="0"/>
                </a:spcAft>
                <a:defRPr sz="2400">
                  <a:solidFill>
                    <a:schemeClr val="tx1"/>
                  </a:solidFill>
                  <a:latin typeface="Univers 45 Light" charset="0"/>
                </a:defRPr>
              </a:lvl8pPr>
              <a:lvl9pPr marL="4114800" defTabSz="762000" fontAlgn="base">
                <a:spcBef>
                  <a:spcPct val="0"/>
                </a:spcBef>
                <a:spcAft>
                  <a:spcPct val="0"/>
                </a:spcAft>
                <a:defRPr sz="2400">
                  <a:solidFill>
                    <a:schemeClr val="tx1"/>
                  </a:solidFill>
                  <a:latin typeface="Univers 45 Light" charset="0"/>
                </a:defRPr>
              </a:lvl9pPr>
            </a:lstStyle>
            <a:p>
              <a:pPr algn="ctr">
                <a:spcBef>
                  <a:spcPct val="40000"/>
                </a:spcBef>
                <a:spcAft>
                  <a:spcPct val="50000"/>
                </a:spcAft>
                <a:buClr>
                  <a:schemeClr val="accent1"/>
                </a:buClr>
                <a:buSzPct val="85000"/>
                <a:buFont typeface="Wingdings" panose="05000000000000000000" pitchFamily="2" charset="2"/>
                <a:buNone/>
                <a:defRPr/>
              </a:pPr>
              <a:endParaRPr lang="en-GB" altLang="pl-PL" sz="1000" b="1" i="1">
                <a:solidFill>
                  <a:srgbClr val="003399"/>
                </a:solidFill>
                <a:latin typeface="Cambria" panose="02040503050406030204" pitchFamily="18" charset="0"/>
              </a:endParaRPr>
            </a:p>
          </p:txBody>
        </p:sp>
        <p:sp>
          <p:nvSpPr>
            <p:cNvPr id="14" name="AutoShape 316">
              <a:extLst>
                <a:ext uri="{FF2B5EF4-FFF2-40B4-BE49-F238E27FC236}">
                  <a16:creationId xmlns:a16="http://schemas.microsoft.com/office/drawing/2014/main" id="{8D35FF46-38DA-4DE6-99A3-83D3D8A2C185}"/>
                </a:ext>
              </a:extLst>
            </p:cNvPr>
            <p:cNvSpPr>
              <a:spLocks noChangeArrowheads="1"/>
            </p:cNvSpPr>
            <p:nvPr/>
          </p:nvSpPr>
          <p:spPr bwMode="auto">
            <a:xfrm rot="5400000">
              <a:off x="5905463" y="2331699"/>
              <a:ext cx="432171" cy="463550"/>
            </a:xfrm>
            <a:prstGeom prst="homePlate">
              <a:avLst>
                <a:gd name="adj" fmla="val 34242"/>
              </a:avLst>
            </a:prstGeom>
            <a:gradFill rotWithShape="0">
              <a:gsLst>
                <a:gs pos="0">
                  <a:schemeClr val="accent1">
                    <a:gamma/>
                    <a:tint val="40000"/>
                    <a:invGamma/>
                  </a:schemeClr>
                </a:gs>
                <a:gs pos="100000">
                  <a:schemeClr val="accent1"/>
                </a:gs>
              </a:gsLst>
              <a:lin ang="5400000" scaled="1"/>
            </a:gradFill>
            <a:ln>
              <a:noFill/>
            </a:ln>
            <a:effectLst/>
            <a:extLst>
              <a:ext uri="{91240B29-F687-4F45-9708-019B960494DF}">
                <a14:hiddenLine xmlns:a14="http://schemas.microsoft.com/office/drawing/2010/main" w="6350">
                  <a:solidFill>
                    <a:srgbClr val="003399"/>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defTabSz="762000">
                <a:defRPr sz="2400">
                  <a:solidFill>
                    <a:schemeClr val="tx1"/>
                  </a:solidFill>
                  <a:latin typeface="Univers 45 Light" charset="0"/>
                </a:defRPr>
              </a:lvl1pPr>
              <a:lvl2pPr marL="571500" defTabSz="762000">
                <a:defRPr sz="2400">
                  <a:solidFill>
                    <a:schemeClr val="tx1"/>
                  </a:solidFill>
                  <a:latin typeface="Univers 45 Light" charset="0"/>
                </a:defRPr>
              </a:lvl2pPr>
              <a:lvl3pPr marL="1143000" defTabSz="762000">
                <a:defRPr sz="2400">
                  <a:solidFill>
                    <a:schemeClr val="tx1"/>
                  </a:solidFill>
                  <a:latin typeface="Univers 45 Light" charset="0"/>
                </a:defRPr>
              </a:lvl3pPr>
              <a:lvl4pPr marL="1714500" defTabSz="762000">
                <a:defRPr sz="2400">
                  <a:solidFill>
                    <a:schemeClr val="tx1"/>
                  </a:solidFill>
                  <a:latin typeface="Univers 45 Light" charset="0"/>
                </a:defRPr>
              </a:lvl4pPr>
              <a:lvl5pPr marL="2286000" defTabSz="762000">
                <a:defRPr sz="2400">
                  <a:solidFill>
                    <a:schemeClr val="tx1"/>
                  </a:solidFill>
                  <a:latin typeface="Univers 45 Light" charset="0"/>
                </a:defRPr>
              </a:lvl5pPr>
              <a:lvl6pPr marL="2743200" defTabSz="762000" fontAlgn="base">
                <a:spcBef>
                  <a:spcPct val="0"/>
                </a:spcBef>
                <a:spcAft>
                  <a:spcPct val="0"/>
                </a:spcAft>
                <a:defRPr sz="2400">
                  <a:solidFill>
                    <a:schemeClr val="tx1"/>
                  </a:solidFill>
                  <a:latin typeface="Univers 45 Light" charset="0"/>
                </a:defRPr>
              </a:lvl6pPr>
              <a:lvl7pPr marL="3200400" defTabSz="762000" fontAlgn="base">
                <a:spcBef>
                  <a:spcPct val="0"/>
                </a:spcBef>
                <a:spcAft>
                  <a:spcPct val="0"/>
                </a:spcAft>
                <a:defRPr sz="2400">
                  <a:solidFill>
                    <a:schemeClr val="tx1"/>
                  </a:solidFill>
                  <a:latin typeface="Univers 45 Light" charset="0"/>
                </a:defRPr>
              </a:lvl7pPr>
              <a:lvl8pPr marL="3657600" defTabSz="762000" fontAlgn="base">
                <a:spcBef>
                  <a:spcPct val="0"/>
                </a:spcBef>
                <a:spcAft>
                  <a:spcPct val="0"/>
                </a:spcAft>
                <a:defRPr sz="2400">
                  <a:solidFill>
                    <a:schemeClr val="tx1"/>
                  </a:solidFill>
                  <a:latin typeface="Univers 45 Light" charset="0"/>
                </a:defRPr>
              </a:lvl8pPr>
              <a:lvl9pPr marL="4114800" defTabSz="762000" fontAlgn="base">
                <a:spcBef>
                  <a:spcPct val="0"/>
                </a:spcBef>
                <a:spcAft>
                  <a:spcPct val="0"/>
                </a:spcAft>
                <a:defRPr sz="2400">
                  <a:solidFill>
                    <a:schemeClr val="tx1"/>
                  </a:solidFill>
                  <a:latin typeface="Univers 45 Light" charset="0"/>
                </a:defRPr>
              </a:lvl9pPr>
            </a:lstStyle>
            <a:p>
              <a:pPr algn="ctr">
                <a:spcBef>
                  <a:spcPct val="40000"/>
                </a:spcBef>
                <a:spcAft>
                  <a:spcPct val="50000"/>
                </a:spcAft>
                <a:buClr>
                  <a:schemeClr val="accent1"/>
                </a:buClr>
                <a:buSzPct val="85000"/>
                <a:buFont typeface="Wingdings" panose="05000000000000000000" pitchFamily="2" charset="2"/>
                <a:buNone/>
                <a:defRPr/>
              </a:pPr>
              <a:endParaRPr lang="en-GB" altLang="pl-PL" sz="1000" b="1" i="1">
                <a:solidFill>
                  <a:srgbClr val="003399"/>
                </a:solidFill>
                <a:latin typeface="Cambria" panose="02040503050406030204" pitchFamily="18" charset="0"/>
              </a:endParaRPr>
            </a:p>
          </p:txBody>
        </p:sp>
        <p:sp>
          <p:nvSpPr>
            <p:cNvPr id="15" name="Prostokąt zaokrąglony 12">
              <a:extLst>
                <a:ext uri="{FF2B5EF4-FFF2-40B4-BE49-F238E27FC236}">
                  <a16:creationId xmlns:a16="http://schemas.microsoft.com/office/drawing/2014/main" id="{BE0228D1-A5B3-4204-B574-D6B0A7DAC1BC}"/>
                </a:ext>
              </a:extLst>
            </p:cNvPr>
            <p:cNvSpPr/>
            <p:nvPr/>
          </p:nvSpPr>
          <p:spPr bwMode="auto">
            <a:xfrm>
              <a:off x="641864" y="2877472"/>
              <a:ext cx="1372324" cy="767551"/>
            </a:xfrm>
            <a:prstGeom prst="roundRect">
              <a:avLst/>
            </a:prstGeom>
            <a:solidFill>
              <a:srgbClr val="9B9CA0"/>
            </a:solidFill>
            <a:ln w="9525" cap="flat" cmpd="sng" algn="ctr">
              <a:solidFill>
                <a:srgbClr val="B2B2B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5000"/>
                </a:spcBef>
                <a:spcAft>
                  <a:spcPct val="0"/>
                </a:spcAft>
                <a:buClr>
                  <a:srgbClr val="000066"/>
                </a:buClr>
                <a:buSzTx/>
                <a:tabLst/>
              </a:pPr>
              <a:r>
                <a:rPr lang="pl-PL" sz="1000" b="1" dirty="0">
                  <a:solidFill>
                    <a:schemeClr val="tx2"/>
                  </a:solidFill>
                  <a:latin typeface="Cambria" panose="02040503050406030204" pitchFamily="18" charset="0"/>
                </a:rPr>
                <a:t>Zarząd Morskiego Portu Gdańsk SA</a:t>
              </a:r>
              <a:endParaRPr kumimoji="0" lang="pl-PL" sz="1000" b="1" i="0" u="none" strike="noStrike" cap="none" normalizeH="0" baseline="0" dirty="0">
                <a:ln>
                  <a:noFill/>
                </a:ln>
                <a:solidFill>
                  <a:schemeClr val="tx2"/>
                </a:solidFill>
                <a:effectLst/>
                <a:latin typeface="Cambria" panose="02040503050406030204" pitchFamily="18" charset="0"/>
              </a:endParaRPr>
            </a:p>
          </p:txBody>
        </p:sp>
        <p:sp>
          <p:nvSpPr>
            <p:cNvPr id="16" name="Prostokąt zaokrąglony 13">
              <a:extLst>
                <a:ext uri="{FF2B5EF4-FFF2-40B4-BE49-F238E27FC236}">
                  <a16:creationId xmlns:a16="http://schemas.microsoft.com/office/drawing/2014/main" id="{00FC542B-B1C6-4AF4-B127-6DA37B5E1574}"/>
                </a:ext>
              </a:extLst>
            </p:cNvPr>
            <p:cNvSpPr/>
            <p:nvPr/>
          </p:nvSpPr>
          <p:spPr bwMode="auto">
            <a:xfrm>
              <a:off x="2105521" y="2860593"/>
              <a:ext cx="1616464" cy="925299"/>
            </a:xfrm>
            <a:prstGeom prst="roundRect">
              <a:avLst/>
            </a:prstGeom>
            <a:solidFill>
              <a:srgbClr val="9B9CA0"/>
            </a:solidFill>
            <a:ln w="9525" cap="flat" cmpd="sng" algn="ctr">
              <a:solidFill>
                <a:srgbClr val="B2B2B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algn="l" defTabSz="914400" rtl="0" eaLnBrk="1" fontAlgn="base" latinLnBrk="0" hangingPunct="1">
                <a:lnSpc>
                  <a:spcPct val="100000"/>
                </a:lnSpc>
                <a:spcBef>
                  <a:spcPct val="55000"/>
                </a:spcBef>
                <a:spcAft>
                  <a:spcPct val="0"/>
                </a:spcAft>
                <a:buClr>
                  <a:srgbClr val="000066"/>
                </a:buClr>
                <a:buSzTx/>
                <a:tabLst/>
              </a:pPr>
              <a:r>
                <a:rPr lang="pl-PL" sz="1000" b="1" dirty="0">
                  <a:solidFill>
                    <a:schemeClr val="tx2"/>
                  </a:solidFill>
                  <a:latin typeface="Cambria" panose="02040503050406030204" pitchFamily="18" charset="0"/>
                </a:rPr>
                <a:t>Inwestorzy prywatni i państwowi, polscy i zagraniczni</a:t>
              </a:r>
              <a:endParaRPr kumimoji="0" lang="pl-PL" sz="1000" b="1" i="0" u="none" strike="noStrike" cap="none" normalizeH="0" baseline="0" dirty="0">
                <a:ln>
                  <a:noFill/>
                </a:ln>
                <a:solidFill>
                  <a:schemeClr val="tx2"/>
                </a:solidFill>
                <a:effectLst/>
                <a:latin typeface="Cambria" panose="02040503050406030204" pitchFamily="18" charset="0"/>
              </a:endParaRPr>
            </a:p>
          </p:txBody>
        </p:sp>
        <p:sp>
          <p:nvSpPr>
            <p:cNvPr id="17" name="Prostokąt zaokrąglony 14">
              <a:extLst>
                <a:ext uri="{FF2B5EF4-FFF2-40B4-BE49-F238E27FC236}">
                  <a16:creationId xmlns:a16="http://schemas.microsoft.com/office/drawing/2014/main" id="{430FAAA0-4E8C-46C9-9AF4-057BCC4D2E3C}"/>
                </a:ext>
              </a:extLst>
            </p:cNvPr>
            <p:cNvSpPr/>
            <p:nvPr/>
          </p:nvSpPr>
          <p:spPr bwMode="auto">
            <a:xfrm>
              <a:off x="3867198" y="2862343"/>
              <a:ext cx="1462904" cy="844417"/>
            </a:xfrm>
            <a:prstGeom prst="roundRect">
              <a:avLst/>
            </a:prstGeom>
            <a:solidFill>
              <a:srgbClr val="9B9CA0"/>
            </a:solidFill>
            <a:ln w="9525" cap="flat" cmpd="sng" algn="ctr">
              <a:solidFill>
                <a:srgbClr val="B2B2B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5000"/>
                </a:spcBef>
                <a:spcAft>
                  <a:spcPct val="0"/>
                </a:spcAft>
                <a:buClr>
                  <a:srgbClr val="000066"/>
                </a:buClr>
                <a:buSzTx/>
                <a:tabLst/>
              </a:pPr>
              <a:r>
                <a:rPr lang="pl-PL" sz="1000" b="1" dirty="0">
                  <a:solidFill>
                    <a:schemeClr val="tx2"/>
                  </a:solidFill>
                  <a:latin typeface="Cambria" panose="02040503050406030204" pitchFamily="18" charset="0"/>
                </a:rPr>
                <a:t>Gmina Miasta Gdańska</a:t>
              </a:r>
              <a:endParaRPr kumimoji="0" lang="pl-PL" sz="1000" b="1" i="0" u="none" strike="noStrike" cap="none" normalizeH="0" baseline="0" dirty="0">
                <a:ln>
                  <a:noFill/>
                </a:ln>
                <a:solidFill>
                  <a:schemeClr val="tx2"/>
                </a:solidFill>
                <a:effectLst/>
                <a:latin typeface="Cambria" panose="02040503050406030204" pitchFamily="18" charset="0"/>
              </a:endParaRPr>
            </a:p>
          </p:txBody>
        </p:sp>
        <p:sp>
          <p:nvSpPr>
            <p:cNvPr id="18" name="Prostokąt zaokrąglony 15">
              <a:extLst>
                <a:ext uri="{FF2B5EF4-FFF2-40B4-BE49-F238E27FC236}">
                  <a16:creationId xmlns:a16="http://schemas.microsoft.com/office/drawing/2014/main" id="{9C350884-9F77-4A1A-8928-F022BCA42ADA}"/>
                </a:ext>
              </a:extLst>
            </p:cNvPr>
            <p:cNvSpPr/>
            <p:nvPr/>
          </p:nvSpPr>
          <p:spPr bwMode="auto">
            <a:xfrm>
              <a:off x="5476243" y="2858442"/>
              <a:ext cx="1290613" cy="844415"/>
            </a:xfrm>
            <a:prstGeom prst="roundRect">
              <a:avLst/>
            </a:prstGeom>
            <a:solidFill>
              <a:srgbClr val="9B9CA0"/>
            </a:solidFill>
            <a:ln w="9525" cap="flat" cmpd="sng" algn="ctr">
              <a:solidFill>
                <a:srgbClr val="B2B2B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5000"/>
                </a:spcBef>
                <a:spcAft>
                  <a:spcPct val="0"/>
                </a:spcAft>
                <a:buClr>
                  <a:srgbClr val="000066"/>
                </a:buClr>
                <a:buSzTx/>
                <a:tabLst/>
              </a:pPr>
              <a:r>
                <a:rPr lang="pl-PL" sz="1000" b="1" dirty="0">
                  <a:solidFill>
                    <a:schemeClr val="tx2"/>
                  </a:solidFill>
                  <a:latin typeface="Cambria" panose="02040503050406030204" pitchFamily="18" charset="0"/>
                </a:rPr>
                <a:t>Urząd Morski w Gdyni</a:t>
              </a:r>
              <a:endParaRPr kumimoji="0" lang="pl-PL" sz="1000" b="1" i="0" u="none" strike="noStrike" cap="none" normalizeH="0" baseline="0" dirty="0">
                <a:ln>
                  <a:noFill/>
                </a:ln>
                <a:solidFill>
                  <a:schemeClr val="tx2"/>
                </a:solidFill>
                <a:effectLst/>
                <a:latin typeface="Cambria" panose="02040503050406030204" pitchFamily="18" charset="0"/>
              </a:endParaRPr>
            </a:p>
          </p:txBody>
        </p:sp>
        <p:sp>
          <p:nvSpPr>
            <p:cNvPr id="19" name="Prostokąt zaokrąglony 22">
              <a:extLst>
                <a:ext uri="{FF2B5EF4-FFF2-40B4-BE49-F238E27FC236}">
                  <a16:creationId xmlns:a16="http://schemas.microsoft.com/office/drawing/2014/main" id="{DEEFF6D7-64C0-4469-A8CD-68D09FFB7C1F}"/>
                </a:ext>
              </a:extLst>
            </p:cNvPr>
            <p:cNvSpPr/>
            <p:nvPr/>
          </p:nvSpPr>
          <p:spPr bwMode="auto">
            <a:xfrm>
              <a:off x="6911148" y="2858442"/>
              <a:ext cx="1074418" cy="844415"/>
            </a:xfrm>
            <a:prstGeom prst="roundRect">
              <a:avLst/>
            </a:prstGeom>
            <a:solidFill>
              <a:srgbClr val="9B9CA0"/>
            </a:solidFill>
            <a:ln w="9525" cap="flat" cmpd="sng" algn="ctr">
              <a:solidFill>
                <a:srgbClr val="B2B2B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1" fontAlgn="base" latinLnBrk="0" hangingPunct="1">
                <a:lnSpc>
                  <a:spcPct val="100000"/>
                </a:lnSpc>
                <a:spcBef>
                  <a:spcPct val="55000"/>
                </a:spcBef>
                <a:spcAft>
                  <a:spcPct val="0"/>
                </a:spcAft>
                <a:buClr>
                  <a:srgbClr val="000066"/>
                </a:buClr>
                <a:buSzTx/>
                <a:tabLst/>
              </a:pPr>
              <a:r>
                <a:rPr lang="pl-PL" sz="1000" b="1" dirty="0">
                  <a:solidFill>
                    <a:schemeClr val="tx2"/>
                  </a:solidFill>
                  <a:latin typeface="Cambria" panose="02040503050406030204" pitchFamily="18" charset="0"/>
                </a:rPr>
                <a:t>PKP PLK SA</a:t>
              </a:r>
              <a:endParaRPr kumimoji="0" lang="pl-PL" sz="1000" b="1" i="0" u="none" strike="noStrike" cap="none" normalizeH="0" baseline="0" dirty="0">
                <a:ln>
                  <a:noFill/>
                </a:ln>
                <a:solidFill>
                  <a:schemeClr val="tx2"/>
                </a:solidFill>
                <a:effectLst/>
                <a:latin typeface="Cambria" panose="02040503050406030204" pitchFamily="18" charset="0"/>
              </a:endParaRPr>
            </a:p>
          </p:txBody>
        </p:sp>
        <p:sp>
          <p:nvSpPr>
            <p:cNvPr id="20" name="AutoShape 316">
              <a:extLst>
                <a:ext uri="{FF2B5EF4-FFF2-40B4-BE49-F238E27FC236}">
                  <a16:creationId xmlns:a16="http://schemas.microsoft.com/office/drawing/2014/main" id="{3CD76262-483D-4984-9F7A-DD11F8F23434}"/>
                </a:ext>
              </a:extLst>
            </p:cNvPr>
            <p:cNvSpPr>
              <a:spLocks noChangeArrowheads="1"/>
            </p:cNvSpPr>
            <p:nvPr/>
          </p:nvSpPr>
          <p:spPr bwMode="auto">
            <a:xfrm rot="5400000">
              <a:off x="7109462" y="2333195"/>
              <a:ext cx="432171" cy="463550"/>
            </a:xfrm>
            <a:prstGeom prst="homePlate">
              <a:avLst>
                <a:gd name="adj" fmla="val 34242"/>
              </a:avLst>
            </a:prstGeom>
            <a:gradFill rotWithShape="0">
              <a:gsLst>
                <a:gs pos="0">
                  <a:schemeClr val="accent1">
                    <a:gamma/>
                    <a:tint val="40000"/>
                    <a:invGamma/>
                  </a:schemeClr>
                </a:gs>
                <a:gs pos="100000">
                  <a:schemeClr val="accent1"/>
                </a:gs>
              </a:gsLst>
              <a:lin ang="5400000" scaled="1"/>
            </a:gradFill>
            <a:ln>
              <a:noFill/>
            </a:ln>
            <a:effectLst/>
            <a:extLst>
              <a:ext uri="{91240B29-F687-4F45-9708-019B960494DF}">
                <a14:hiddenLine xmlns:a14="http://schemas.microsoft.com/office/drawing/2010/main" w="6350">
                  <a:solidFill>
                    <a:srgbClr val="003399"/>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defTabSz="762000">
                <a:defRPr sz="2400">
                  <a:solidFill>
                    <a:schemeClr val="tx1"/>
                  </a:solidFill>
                  <a:latin typeface="Univers 45 Light" charset="0"/>
                </a:defRPr>
              </a:lvl1pPr>
              <a:lvl2pPr marL="571500" defTabSz="762000">
                <a:defRPr sz="2400">
                  <a:solidFill>
                    <a:schemeClr val="tx1"/>
                  </a:solidFill>
                  <a:latin typeface="Univers 45 Light" charset="0"/>
                </a:defRPr>
              </a:lvl2pPr>
              <a:lvl3pPr marL="1143000" defTabSz="762000">
                <a:defRPr sz="2400">
                  <a:solidFill>
                    <a:schemeClr val="tx1"/>
                  </a:solidFill>
                  <a:latin typeface="Univers 45 Light" charset="0"/>
                </a:defRPr>
              </a:lvl3pPr>
              <a:lvl4pPr marL="1714500" defTabSz="762000">
                <a:defRPr sz="2400">
                  <a:solidFill>
                    <a:schemeClr val="tx1"/>
                  </a:solidFill>
                  <a:latin typeface="Univers 45 Light" charset="0"/>
                </a:defRPr>
              </a:lvl4pPr>
              <a:lvl5pPr marL="2286000" defTabSz="762000">
                <a:defRPr sz="2400">
                  <a:solidFill>
                    <a:schemeClr val="tx1"/>
                  </a:solidFill>
                  <a:latin typeface="Univers 45 Light" charset="0"/>
                </a:defRPr>
              </a:lvl5pPr>
              <a:lvl6pPr marL="2743200" defTabSz="762000" fontAlgn="base">
                <a:spcBef>
                  <a:spcPct val="0"/>
                </a:spcBef>
                <a:spcAft>
                  <a:spcPct val="0"/>
                </a:spcAft>
                <a:defRPr sz="2400">
                  <a:solidFill>
                    <a:schemeClr val="tx1"/>
                  </a:solidFill>
                  <a:latin typeface="Univers 45 Light" charset="0"/>
                </a:defRPr>
              </a:lvl6pPr>
              <a:lvl7pPr marL="3200400" defTabSz="762000" fontAlgn="base">
                <a:spcBef>
                  <a:spcPct val="0"/>
                </a:spcBef>
                <a:spcAft>
                  <a:spcPct val="0"/>
                </a:spcAft>
                <a:defRPr sz="2400">
                  <a:solidFill>
                    <a:schemeClr val="tx1"/>
                  </a:solidFill>
                  <a:latin typeface="Univers 45 Light" charset="0"/>
                </a:defRPr>
              </a:lvl7pPr>
              <a:lvl8pPr marL="3657600" defTabSz="762000" fontAlgn="base">
                <a:spcBef>
                  <a:spcPct val="0"/>
                </a:spcBef>
                <a:spcAft>
                  <a:spcPct val="0"/>
                </a:spcAft>
                <a:defRPr sz="2400">
                  <a:solidFill>
                    <a:schemeClr val="tx1"/>
                  </a:solidFill>
                  <a:latin typeface="Univers 45 Light" charset="0"/>
                </a:defRPr>
              </a:lvl8pPr>
              <a:lvl9pPr marL="4114800" defTabSz="762000" fontAlgn="base">
                <a:spcBef>
                  <a:spcPct val="0"/>
                </a:spcBef>
                <a:spcAft>
                  <a:spcPct val="0"/>
                </a:spcAft>
                <a:defRPr sz="2400">
                  <a:solidFill>
                    <a:schemeClr val="tx1"/>
                  </a:solidFill>
                  <a:latin typeface="Univers 45 Light" charset="0"/>
                </a:defRPr>
              </a:lvl9pPr>
            </a:lstStyle>
            <a:p>
              <a:pPr algn="ctr">
                <a:spcBef>
                  <a:spcPct val="40000"/>
                </a:spcBef>
                <a:spcAft>
                  <a:spcPct val="50000"/>
                </a:spcAft>
                <a:buClr>
                  <a:schemeClr val="accent1"/>
                </a:buClr>
                <a:buSzPct val="85000"/>
                <a:buFont typeface="Wingdings" panose="05000000000000000000" pitchFamily="2" charset="2"/>
                <a:buNone/>
                <a:defRPr/>
              </a:pPr>
              <a:endParaRPr lang="en-GB" altLang="pl-PL" sz="1000" b="1" i="1">
                <a:solidFill>
                  <a:srgbClr val="003399"/>
                </a:solidFill>
                <a:latin typeface="Cambria" panose="02040503050406030204" pitchFamily="18" charset="0"/>
              </a:endParaRPr>
            </a:p>
          </p:txBody>
        </p:sp>
      </p:grpSp>
      <p:sp>
        <p:nvSpPr>
          <p:cNvPr id="21" name="Prostokąt zaokrąglony 24">
            <a:extLst>
              <a:ext uri="{FF2B5EF4-FFF2-40B4-BE49-F238E27FC236}">
                <a16:creationId xmlns:a16="http://schemas.microsoft.com/office/drawing/2014/main" id="{974A5E80-B52F-460B-8690-38D80D6FA9DB}"/>
              </a:ext>
            </a:extLst>
          </p:cNvPr>
          <p:cNvSpPr/>
          <p:nvPr/>
        </p:nvSpPr>
        <p:spPr bwMode="auto">
          <a:xfrm>
            <a:off x="8120745" y="3384724"/>
            <a:ext cx="980676" cy="621307"/>
          </a:xfrm>
          <a:prstGeom prst="round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algn="l" defTabSz="914400" rtl="0" eaLnBrk="1" fontAlgn="base" latinLnBrk="0" hangingPunct="1">
              <a:lnSpc>
                <a:spcPct val="100000"/>
              </a:lnSpc>
              <a:spcBef>
                <a:spcPct val="55000"/>
              </a:spcBef>
              <a:spcAft>
                <a:spcPct val="0"/>
              </a:spcAft>
              <a:buClr>
                <a:srgbClr val="000066"/>
              </a:buClr>
              <a:buSzTx/>
              <a:tabLst/>
            </a:pPr>
            <a:r>
              <a:rPr lang="pl-PL" sz="900" dirty="0">
                <a:latin typeface="Cambria" panose="02040503050406030204" pitchFamily="18" charset="0"/>
              </a:rPr>
              <a:t>Kolejowa infrastruktura dostępowa poza terenami ZMPG SA</a:t>
            </a:r>
            <a:endParaRPr kumimoji="0" lang="pl-PL" sz="900" b="0" i="0" u="none" strike="noStrike" cap="none" normalizeH="0" baseline="0" dirty="0">
              <a:ln>
                <a:noFill/>
              </a:ln>
              <a:solidFill>
                <a:schemeClr val="tx1"/>
              </a:solidFill>
              <a:effectLst/>
              <a:latin typeface="Cambria" panose="02040503050406030204" pitchFamily="18" charset="0"/>
            </a:endParaRPr>
          </a:p>
        </p:txBody>
      </p:sp>
      <p:sp>
        <p:nvSpPr>
          <p:cNvPr id="22" name="Prostokąt 21">
            <a:extLst>
              <a:ext uri="{FF2B5EF4-FFF2-40B4-BE49-F238E27FC236}">
                <a16:creationId xmlns:a16="http://schemas.microsoft.com/office/drawing/2014/main" id="{36965D4A-2B0A-4089-9315-BF0E88D16A98}"/>
              </a:ext>
            </a:extLst>
          </p:cNvPr>
          <p:cNvSpPr/>
          <p:nvPr/>
        </p:nvSpPr>
        <p:spPr>
          <a:xfrm>
            <a:off x="5158732" y="609430"/>
            <a:ext cx="3511540" cy="40518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base">
              <a:spcBef>
                <a:spcPct val="55000"/>
              </a:spcBef>
              <a:spcAft>
                <a:spcPct val="0"/>
              </a:spcAft>
              <a:buClr>
                <a:srgbClr val="000066"/>
              </a:buClr>
            </a:pPr>
            <a:r>
              <a:rPr lang="pl-PL" b="1" dirty="0">
                <a:solidFill>
                  <a:srgbClr val="1D437F"/>
                </a:solidFill>
                <a:latin typeface="Cambria" panose="02040503050406030204" pitchFamily="18" charset="0"/>
              </a:rPr>
              <a:t>INWESTYCJE W PORCIE GDAŃSK</a:t>
            </a:r>
          </a:p>
        </p:txBody>
      </p:sp>
      <p:pic>
        <p:nvPicPr>
          <p:cNvPr id="23" name="Picture 2" descr="Znalezione obrazy dla zapytania Zarząd morskich portów gdańsk logo">
            <a:extLst>
              <a:ext uri="{FF2B5EF4-FFF2-40B4-BE49-F238E27FC236}">
                <a16:creationId xmlns:a16="http://schemas.microsoft.com/office/drawing/2014/main" id="{7BF1AC22-5465-4B07-978A-86FFB3320C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0453" y="63931"/>
            <a:ext cx="866044" cy="640408"/>
          </a:xfrm>
          <a:prstGeom prst="rect">
            <a:avLst/>
          </a:prstGeom>
          <a:noFill/>
          <a:extLst>
            <a:ext uri="{909E8E84-426E-40DD-AFC4-6F175D3DCCD1}">
              <a14:hiddenFill xmlns:a14="http://schemas.microsoft.com/office/drawing/2010/main">
                <a:solidFill>
                  <a:srgbClr val="FFFFFF"/>
                </a:solidFill>
              </a14:hiddenFill>
            </a:ext>
          </a:extLst>
        </p:spPr>
      </p:pic>
      <p:sp>
        <p:nvSpPr>
          <p:cNvPr id="24" name="pole tekstowe 23">
            <a:extLst>
              <a:ext uri="{FF2B5EF4-FFF2-40B4-BE49-F238E27FC236}">
                <a16:creationId xmlns:a16="http://schemas.microsoft.com/office/drawing/2014/main" id="{2095FC22-DD48-437E-95F1-1E32B59A29CA}"/>
              </a:ext>
            </a:extLst>
          </p:cNvPr>
          <p:cNvSpPr txBox="1"/>
          <p:nvPr/>
        </p:nvSpPr>
        <p:spPr>
          <a:xfrm>
            <a:off x="5421166" y="5664502"/>
            <a:ext cx="3419011" cy="215444"/>
          </a:xfrm>
          <a:prstGeom prst="rect">
            <a:avLst/>
          </a:prstGeom>
          <a:noFill/>
        </p:spPr>
        <p:txBody>
          <a:bodyPr wrap="square" rtlCol="0">
            <a:spAutoFit/>
          </a:bodyPr>
          <a:lstStyle/>
          <a:p>
            <a:r>
              <a:rPr lang="pl-PL" sz="800" i="1" dirty="0">
                <a:solidFill>
                  <a:srgbClr val="9B9CA0"/>
                </a:solidFill>
              </a:rPr>
              <a:t>Źródło: Dane udostępnione przez Zarząd Morskiego Portu Gdańsk SA  </a:t>
            </a:r>
          </a:p>
        </p:txBody>
      </p:sp>
    </p:spTree>
    <p:extLst>
      <p:ext uri="{BB962C8B-B14F-4D97-AF65-F5344CB8AC3E}">
        <p14:creationId xmlns:p14="http://schemas.microsoft.com/office/powerpoint/2010/main" val="200896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42938" y="2276475"/>
            <a:ext cx="7772400" cy="2808288"/>
          </a:xfrm>
        </p:spPr>
        <p:txBody>
          <a:bodyPr/>
          <a:lstStyle/>
          <a:p>
            <a:pPr eaLnBrk="1" hangingPunct="1"/>
            <a:r>
              <a:rPr lang="pl-PL" sz="3200" b="1" dirty="0">
                <a:solidFill>
                  <a:schemeClr val="bg1"/>
                </a:solidFill>
              </a:rPr>
              <a:t>Inwestycje zrealizowane w perspektywie UE 2007- 2013</a:t>
            </a:r>
          </a:p>
        </p:txBody>
      </p:sp>
      <p:pic>
        <p:nvPicPr>
          <p:cNvPr id="3076" name="Obraz 5" descr="znak_"/>
          <p:cNvPicPr>
            <a:picLocks noChangeAspect="1" noChangeArrowheads="1"/>
          </p:cNvPicPr>
          <p:nvPr/>
        </p:nvPicPr>
        <p:blipFill>
          <a:blip r:embed="rId3" cstate="print"/>
          <a:srcRect/>
          <a:stretch>
            <a:fillRect/>
          </a:stretch>
        </p:blipFill>
        <p:spPr bwMode="auto">
          <a:xfrm>
            <a:off x="8388350" y="6092825"/>
            <a:ext cx="504825" cy="604838"/>
          </a:xfrm>
          <a:prstGeom prst="rect">
            <a:avLst/>
          </a:prstGeom>
          <a:noFill/>
          <a:ln w="9525">
            <a:noFill/>
            <a:miter lim="800000"/>
            <a:headEnd/>
            <a:tailEnd/>
          </a:ln>
        </p:spPr>
      </p:pic>
      <p:grpSp>
        <p:nvGrpSpPr>
          <p:cNvPr id="3077" name="Group 3"/>
          <p:cNvGrpSpPr>
            <a:grpSpLocks/>
          </p:cNvGrpSpPr>
          <p:nvPr/>
        </p:nvGrpSpPr>
        <p:grpSpPr bwMode="auto">
          <a:xfrm>
            <a:off x="3419475" y="6161088"/>
            <a:ext cx="2776538" cy="292100"/>
            <a:chOff x="1087" y="2686"/>
            <a:chExt cx="4373" cy="459"/>
          </a:xfrm>
        </p:grpSpPr>
        <p:pic>
          <p:nvPicPr>
            <p:cNvPr id="3078" name="Obraz 2"/>
            <p:cNvPicPr>
              <a:picLocks noChangeAspect="1" noChangeArrowheads="1"/>
            </p:cNvPicPr>
            <p:nvPr/>
          </p:nvPicPr>
          <p:blipFill>
            <a:blip r:embed="rId4" cstate="print"/>
            <a:srcRect/>
            <a:stretch>
              <a:fillRect/>
            </a:stretch>
          </p:blipFill>
          <p:spPr bwMode="auto">
            <a:xfrm>
              <a:off x="1087" y="2686"/>
              <a:ext cx="1247" cy="459"/>
            </a:xfrm>
            <a:prstGeom prst="rect">
              <a:avLst/>
            </a:prstGeom>
            <a:noFill/>
            <a:ln w="9525">
              <a:noFill/>
              <a:miter lim="800000"/>
              <a:headEnd/>
              <a:tailEnd/>
            </a:ln>
          </p:spPr>
        </p:pic>
        <p:pic>
          <p:nvPicPr>
            <p:cNvPr id="3079" name="Obraz 4" descr="Gdansk"/>
            <p:cNvPicPr>
              <a:picLocks noChangeAspect="1" noChangeArrowheads="1"/>
            </p:cNvPicPr>
            <p:nvPr/>
          </p:nvPicPr>
          <p:blipFill>
            <a:blip r:embed="rId5" cstate="print"/>
            <a:srcRect/>
            <a:stretch>
              <a:fillRect/>
            </a:stretch>
          </p:blipFill>
          <p:spPr bwMode="auto">
            <a:xfrm>
              <a:off x="3607" y="2760"/>
              <a:ext cx="337" cy="288"/>
            </a:xfrm>
            <a:prstGeom prst="rect">
              <a:avLst/>
            </a:prstGeom>
            <a:noFill/>
            <a:ln w="9525">
              <a:noFill/>
              <a:miter lim="800000"/>
              <a:headEnd/>
              <a:tailEnd/>
            </a:ln>
          </p:spPr>
        </p:pic>
        <p:pic>
          <p:nvPicPr>
            <p:cNvPr id="3080" name="Obraz 3" descr="UE+EFRR_L-kolor"/>
            <p:cNvPicPr>
              <a:picLocks noChangeAspect="1" noChangeArrowheads="1"/>
            </p:cNvPicPr>
            <p:nvPr/>
          </p:nvPicPr>
          <p:blipFill>
            <a:blip r:embed="rId6" cstate="print"/>
            <a:srcRect/>
            <a:stretch>
              <a:fillRect/>
            </a:stretch>
          </p:blipFill>
          <p:spPr bwMode="auto">
            <a:xfrm>
              <a:off x="4238" y="2688"/>
              <a:ext cx="1222" cy="428"/>
            </a:xfrm>
            <a:prstGeom prst="rect">
              <a:avLst/>
            </a:prstGeom>
            <a:noFill/>
            <a:ln w="9525">
              <a:noFill/>
              <a:miter lim="800000"/>
              <a:headEnd/>
              <a:tailEnd/>
            </a:ln>
          </p:spPr>
        </p:pic>
        <p:pic>
          <p:nvPicPr>
            <p:cNvPr id="3081" name="Obraz 1"/>
            <p:cNvPicPr>
              <a:picLocks noChangeAspect="1" noChangeArrowheads="1"/>
            </p:cNvPicPr>
            <p:nvPr/>
          </p:nvPicPr>
          <p:blipFill>
            <a:blip r:embed="rId7" cstate="print"/>
            <a:srcRect r="25655"/>
            <a:stretch>
              <a:fillRect/>
            </a:stretch>
          </p:blipFill>
          <p:spPr bwMode="auto">
            <a:xfrm>
              <a:off x="2618" y="2709"/>
              <a:ext cx="627" cy="392"/>
            </a:xfrm>
            <a:prstGeom prst="rect">
              <a:avLst/>
            </a:prstGeom>
            <a:noFill/>
            <a:ln w="9525">
              <a:noFill/>
              <a:miter lim="800000"/>
              <a:headEnd/>
              <a:tailEnd/>
            </a:ln>
          </p:spPr>
        </p:pic>
      </p:grpSp>
      <p:pic>
        <p:nvPicPr>
          <p:cNvPr id="10" name="Obraz 9" descr="logo_new"/>
          <p:cNvPicPr>
            <a:picLocks noChangeAspect="1"/>
          </p:cNvPicPr>
          <p:nvPr/>
        </p:nvPicPr>
        <p:blipFill>
          <a:blip r:embed="rId8" cstate="print"/>
          <a:srcRect/>
          <a:stretch>
            <a:fillRect/>
          </a:stretch>
        </p:blipFill>
        <p:spPr>
          <a:xfrm>
            <a:off x="7740352" y="6189376"/>
            <a:ext cx="504056" cy="490714"/>
          </a:xfrm>
          <a:prstGeom prst="rect">
            <a:avLst/>
          </a:prstGeom>
          <a:noFill/>
          <a:ln>
            <a:noFill/>
          </a:ln>
        </p:spPr>
      </p:pic>
    </p:spTree>
    <p:extLst>
      <p:ext uri="{BB962C8B-B14F-4D97-AF65-F5344CB8AC3E}">
        <p14:creationId xmlns:p14="http://schemas.microsoft.com/office/powerpoint/2010/main" val="75606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pole tekstowe 3"/>
          <p:cNvSpPr txBox="1">
            <a:spLocks noChangeArrowheads="1"/>
          </p:cNvSpPr>
          <p:nvPr/>
        </p:nvSpPr>
        <p:spPr bwMode="auto">
          <a:xfrm>
            <a:off x="1679575" y="6494463"/>
            <a:ext cx="6026150" cy="247650"/>
          </a:xfrm>
          <a:prstGeom prst="rect">
            <a:avLst/>
          </a:prstGeom>
          <a:noFill/>
          <a:ln w="9525">
            <a:noFill/>
            <a:miter lim="800000"/>
            <a:headEnd/>
            <a:tailEnd/>
          </a:ln>
        </p:spPr>
        <p:txBody>
          <a:bodyPr wrap="none">
            <a:spAutoFit/>
          </a:bodyPr>
          <a:lstStyle/>
          <a:p>
            <a:pPr algn="ctr"/>
            <a:r>
              <a:rPr lang="pl-PL" sz="1000" b="1"/>
              <a:t>Projekt współfinansowany przez Unię Europejską z Europejskiego Funduszu Rozwoju Regionalnego 2007-2013</a:t>
            </a:r>
          </a:p>
        </p:txBody>
      </p:sp>
      <p:grpSp>
        <p:nvGrpSpPr>
          <p:cNvPr id="1028" name="Group 3"/>
          <p:cNvGrpSpPr>
            <a:grpSpLocks/>
          </p:cNvGrpSpPr>
          <p:nvPr/>
        </p:nvGrpSpPr>
        <p:grpSpPr bwMode="auto">
          <a:xfrm>
            <a:off x="3419475" y="6161088"/>
            <a:ext cx="2776538" cy="292100"/>
            <a:chOff x="1087" y="2686"/>
            <a:chExt cx="4373" cy="459"/>
          </a:xfrm>
        </p:grpSpPr>
        <p:pic>
          <p:nvPicPr>
            <p:cNvPr id="1031" name="Obraz 2"/>
            <p:cNvPicPr>
              <a:picLocks noChangeAspect="1" noChangeArrowheads="1"/>
            </p:cNvPicPr>
            <p:nvPr/>
          </p:nvPicPr>
          <p:blipFill>
            <a:blip r:embed="rId3" cstate="print"/>
            <a:srcRect/>
            <a:stretch>
              <a:fillRect/>
            </a:stretch>
          </p:blipFill>
          <p:spPr bwMode="auto">
            <a:xfrm>
              <a:off x="1087" y="2686"/>
              <a:ext cx="1247" cy="459"/>
            </a:xfrm>
            <a:prstGeom prst="rect">
              <a:avLst/>
            </a:prstGeom>
            <a:noFill/>
            <a:ln w="9525">
              <a:noFill/>
              <a:miter lim="800000"/>
              <a:headEnd/>
              <a:tailEnd/>
            </a:ln>
          </p:spPr>
        </p:pic>
        <p:pic>
          <p:nvPicPr>
            <p:cNvPr id="1032" name="Obraz 4" descr="Gdansk"/>
            <p:cNvPicPr>
              <a:picLocks noChangeAspect="1" noChangeArrowheads="1"/>
            </p:cNvPicPr>
            <p:nvPr/>
          </p:nvPicPr>
          <p:blipFill>
            <a:blip r:embed="rId4" cstate="print"/>
            <a:srcRect/>
            <a:stretch>
              <a:fillRect/>
            </a:stretch>
          </p:blipFill>
          <p:spPr bwMode="auto">
            <a:xfrm>
              <a:off x="3607" y="2760"/>
              <a:ext cx="337" cy="288"/>
            </a:xfrm>
            <a:prstGeom prst="rect">
              <a:avLst/>
            </a:prstGeom>
            <a:noFill/>
            <a:ln w="9525">
              <a:noFill/>
              <a:miter lim="800000"/>
              <a:headEnd/>
              <a:tailEnd/>
            </a:ln>
          </p:spPr>
        </p:pic>
        <p:pic>
          <p:nvPicPr>
            <p:cNvPr id="1033" name="Obraz 3" descr="UE+EFRR_L-kolor"/>
            <p:cNvPicPr>
              <a:picLocks noChangeAspect="1" noChangeArrowheads="1"/>
            </p:cNvPicPr>
            <p:nvPr/>
          </p:nvPicPr>
          <p:blipFill>
            <a:blip r:embed="rId5" cstate="print"/>
            <a:srcRect/>
            <a:stretch>
              <a:fillRect/>
            </a:stretch>
          </p:blipFill>
          <p:spPr bwMode="auto">
            <a:xfrm>
              <a:off x="4238" y="2688"/>
              <a:ext cx="1222" cy="428"/>
            </a:xfrm>
            <a:prstGeom prst="rect">
              <a:avLst/>
            </a:prstGeom>
            <a:noFill/>
            <a:ln w="9525">
              <a:noFill/>
              <a:miter lim="800000"/>
              <a:headEnd/>
              <a:tailEnd/>
            </a:ln>
          </p:spPr>
        </p:pic>
        <p:pic>
          <p:nvPicPr>
            <p:cNvPr id="1034" name="Obraz 1"/>
            <p:cNvPicPr>
              <a:picLocks noChangeAspect="1" noChangeArrowheads="1"/>
            </p:cNvPicPr>
            <p:nvPr/>
          </p:nvPicPr>
          <p:blipFill>
            <a:blip r:embed="rId6" cstate="print"/>
            <a:srcRect r="25655"/>
            <a:stretch>
              <a:fillRect/>
            </a:stretch>
          </p:blipFill>
          <p:spPr bwMode="auto">
            <a:xfrm>
              <a:off x="2618" y="2709"/>
              <a:ext cx="627" cy="392"/>
            </a:xfrm>
            <a:prstGeom prst="rect">
              <a:avLst/>
            </a:prstGeom>
            <a:noFill/>
            <a:ln w="9525">
              <a:noFill/>
              <a:miter lim="800000"/>
              <a:headEnd/>
              <a:tailEnd/>
            </a:ln>
          </p:spPr>
        </p:pic>
      </p:grpSp>
      <p:pic>
        <p:nvPicPr>
          <p:cNvPr id="1029" name="Obraz 5" descr="znak_"/>
          <p:cNvPicPr>
            <a:picLocks noChangeAspect="1" noChangeArrowheads="1"/>
          </p:cNvPicPr>
          <p:nvPr/>
        </p:nvPicPr>
        <p:blipFill>
          <a:blip r:embed="rId7" cstate="print"/>
          <a:srcRect/>
          <a:stretch>
            <a:fillRect/>
          </a:stretch>
        </p:blipFill>
        <p:spPr bwMode="auto">
          <a:xfrm>
            <a:off x="8388350" y="6092825"/>
            <a:ext cx="504825" cy="604838"/>
          </a:xfrm>
          <a:prstGeom prst="rect">
            <a:avLst/>
          </a:prstGeom>
          <a:noFill/>
          <a:ln w="9525">
            <a:noFill/>
            <a:miter lim="800000"/>
            <a:headEnd/>
            <a:tailEnd/>
          </a:ln>
        </p:spPr>
      </p:pic>
      <p:graphicFrame>
        <p:nvGraphicFramePr>
          <p:cNvPr id="1026" name="Object 2"/>
          <p:cNvGraphicFramePr>
            <a:graphicFrameLocks noChangeAspect="1"/>
          </p:cNvGraphicFramePr>
          <p:nvPr>
            <p:extLst>
              <p:ext uri="{D42A27DB-BD31-4B8C-83A1-F6EECF244321}">
                <p14:modId xmlns:p14="http://schemas.microsoft.com/office/powerpoint/2010/main" val="252343118"/>
              </p:ext>
            </p:extLst>
          </p:nvPr>
        </p:nvGraphicFramePr>
        <p:xfrm>
          <a:off x="395288" y="215900"/>
          <a:ext cx="3960812" cy="5589588"/>
        </p:xfrm>
        <a:graphic>
          <a:graphicData uri="http://schemas.openxmlformats.org/presentationml/2006/ole">
            <mc:AlternateContent xmlns:mc="http://schemas.openxmlformats.org/markup-compatibility/2006">
              <mc:Choice xmlns:v="urn:schemas-microsoft-com:vml" Requires="v">
                <p:oleObj spid="_x0000_s1055" name="Acrobat Document" r:id="rId8" imgW="16211459" imgH="22879020" progId="AcroExch.Document.11">
                  <p:embed/>
                </p:oleObj>
              </mc:Choice>
              <mc:Fallback>
                <p:oleObj name="Acrobat Document" r:id="rId8" imgW="16211459" imgH="22879020" progId="AcroExch.Document.11">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215900"/>
                        <a:ext cx="3960812" cy="5589588"/>
                      </a:xfrm>
                      <a:prstGeom prst="rect">
                        <a:avLst/>
                      </a:prstGeom>
                      <a:noFill/>
                      <a:ln w="38100">
                        <a:noFill/>
                        <a:miter lim="800000"/>
                        <a:headEnd/>
                        <a:tailEnd/>
                      </a:ln>
                      <a:effectLst/>
                      <a:extLst/>
                    </p:spPr>
                  </p:pic>
                </p:oleObj>
              </mc:Fallback>
            </mc:AlternateContent>
          </a:graphicData>
        </a:graphic>
      </p:graphicFrame>
      <p:sp>
        <p:nvSpPr>
          <p:cNvPr id="5" name="pole tekstowe 4"/>
          <p:cNvSpPr txBox="1"/>
          <p:nvPr/>
        </p:nvSpPr>
        <p:spPr>
          <a:xfrm>
            <a:off x="4692650" y="332656"/>
            <a:ext cx="3972809" cy="4832092"/>
          </a:xfrm>
          <a:prstGeom prst="rect">
            <a:avLst/>
          </a:prstGeom>
          <a:noFill/>
        </p:spPr>
        <p:txBody>
          <a:bodyPr wrap="square" rtlCol="0">
            <a:spAutoFit/>
          </a:bodyPr>
          <a:lstStyle/>
          <a:p>
            <a:pPr algn="just"/>
            <a:r>
              <a:rPr lang="pl-PL" sz="1400" b="1" dirty="0"/>
              <a:t>Celem projektu</a:t>
            </a:r>
            <a:r>
              <a:rPr lang="pl-PL" sz="1400" dirty="0"/>
              <a:t> był rozwój turystyczno-kulturalny i gospodarczy, uatrakcyjnienie obszarów miejskich oraz zwiększenie bezpieczeństwa publicznego. Wykreowanie markowego produktu turystycznego, na który składają się oryginalna kompozycja dóbr turystycznych oraz usług, z których będzie można korzystać w trakcie pobytu na terenie Żuław i Zalewu Wiślanego.</a:t>
            </a:r>
            <a:endParaRPr lang="pl-PL" sz="1400" b="1" dirty="0"/>
          </a:p>
          <a:p>
            <a:pPr algn="just"/>
            <a:endParaRPr lang="pl-PL" sz="1400" b="1" dirty="0"/>
          </a:p>
          <a:p>
            <a:pPr algn="just"/>
            <a:r>
              <a:rPr lang="pl-PL" sz="1400" dirty="0"/>
              <a:t>Projekt „</a:t>
            </a:r>
            <a:r>
              <a:rPr lang="pl-PL" sz="1400" b="1" dirty="0"/>
              <a:t>Pętla Żuławska - rozwój turystyki wodnej. Etap I</a:t>
            </a:r>
            <a:r>
              <a:rPr lang="pl-PL" sz="1400" dirty="0"/>
              <a:t>" pilotowany jest od 2005 roku przez Urząd Marszałkowski Województwa Pomorskiego. Partnerami w projekcie są: Regionalny Zarząd Gospodarki Wodnej, Urząd Marszałkowski Województwa Warmińsko-Mazurskiego oraz gminy obu województw (w tym Gmina Miasta Gdańska) usytuowane na terenie Delty Wisły. Projektem został objęty obszar wodny Wisły, Martwej Wisły, Szkarpawy, Wisły Królewieckiej, Nogatu, Kanału Jagiellońskiego i inne.</a:t>
            </a:r>
            <a:endParaRPr lang="pl-PL" sz="1400" b="1" dirty="0"/>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ojekt domyśln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1951</Words>
  <Application>Microsoft Office PowerPoint</Application>
  <PresentationFormat>Pokaz na ekranie (4:3)</PresentationFormat>
  <Paragraphs>222</Paragraphs>
  <Slides>22</Slides>
  <Notes>0</Notes>
  <HiddenSlides>2</HiddenSlides>
  <MMClips>0</MMClips>
  <ScaleCrop>false</ScaleCrop>
  <HeadingPairs>
    <vt:vector size="8" baseType="variant">
      <vt:variant>
        <vt:lpstr>Używane czcionki</vt:lpstr>
      </vt:variant>
      <vt:variant>
        <vt:i4>6</vt:i4>
      </vt:variant>
      <vt:variant>
        <vt:lpstr>Motyw</vt:lpstr>
      </vt:variant>
      <vt:variant>
        <vt:i4>2</vt:i4>
      </vt:variant>
      <vt:variant>
        <vt:lpstr>Osadzone serwery OLE</vt:lpstr>
      </vt:variant>
      <vt:variant>
        <vt:i4>1</vt:i4>
      </vt:variant>
      <vt:variant>
        <vt:lpstr>Tytuły slajdów</vt:lpstr>
      </vt:variant>
      <vt:variant>
        <vt:i4>22</vt:i4>
      </vt:variant>
    </vt:vector>
  </HeadingPairs>
  <TitlesOfParts>
    <vt:vector size="31" baseType="lpstr">
      <vt:lpstr>Arial</vt:lpstr>
      <vt:lpstr>Calibri</vt:lpstr>
      <vt:lpstr>Cambria</vt:lpstr>
      <vt:lpstr>Courier New</vt:lpstr>
      <vt:lpstr>Times New Roman</vt:lpstr>
      <vt:lpstr>Wingdings</vt:lpstr>
      <vt:lpstr>Projekt domyślny</vt:lpstr>
      <vt:lpstr>1_Projekt domyślny</vt:lpstr>
      <vt:lpstr>Acrobat Document</vt:lpstr>
      <vt:lpstr>Potencjał rozwoju śródlądowych dróg wodnych   Węzeł miejski Gdańsk – Gdynia - Sopot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Inwestycje zrealizowane w perspektywie UE 2007- 2013</vt:lpstr>
      <vt:lpstr>Prezentacja programu PowerPoint</vt:lpstr>
      <vt:lpstr>Prezentacja programu PowerPoint</vt:lpstr>
      <vt:lpstr>Prezentacja programu PowerPoint</vt:lpstr>
      <vt:lpstr>MOST ZWODZONY</vt:lpstr>
      <vt:lpstr>Prezentacja programu PowerPoint</vt:lpstr>
      <vt:lpstr>Prezentacja programu PowerPoint</vt:lpstr>
      <vt:lpstr>Prezentacja programu PowerPoint</vt:lpstr>
      <vt:lpstr>Prezentacja programu PowerPoint</vt:lpstr>
      <vt:lpstr>Prezentacja programu PowerPoint</vt:lpstr>
      <vt:lpstr>Inwestycje planowane:  1. Pętla Żuławska Etap II 2. Nabrzeża Wyspy Stogi 3. Długie i Rybackie Pobrzeże </vt:lpstr>
      <vt:lpstr>Pętla Żuławska Etap II</vt:lpstr>
      <vt:lpstr>Nabrzeża Wyspy Stogi</vt:lpstr>
      <vt:lpstr>Długie i Rybackie Pobrzeże</vt:lpstr>
      <vt:lpstr>Prezentacja programu PowerPoint</vt:lpstr>
    </vt:vector>
  </TitlesOfParts>
  <Company>UMG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UMG</dc:creator>
  <cp:lastModifiedBy>Natalia Wienckiewicz</cp:lastModifiedBy>
  <cp:revision>86</cp:revision>
  <dcterms:created xsi:type="dcterms:W3CDTF">2009-12-29T08:54:22Z</dcterms:created>
  <dcterms:modified xsi:type="dcterms:W3CDTF">2017-06-21T09:52:23Z</dcterms:modified>
</cp:coreProperties>
</file>