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96" r:id="rId2"/>
    <p:sldId id="332" r:id="rId3"/>
    <p:sldId id="320" r:id="rId4"/>
    <p:sldId id="302" r:id="rId5"/>
    <p:sldId id="321" r:id="rId6"/>
    <p:sldId id="316" r:id="rId7"/>
    <p:sldId id="299" r:id="rId8"/>
    <p:sldId id="306" r:id="rId9"/>
    <p:sldId id="324" r:id="rId10"/>
    <p:sldId id="308" r:id="rId11"/>
    <p:sldId id="318" r:id="rId12"/>
    <p:sldId id="337" r:id="rId13"/>
    <p:sldId id="327" r:id="rId14"/>
    <p:sldId id="301" r:id="rId15"/>
    <p:sldId id="343" r:id="rId16"/>
    <p:sldId id="342" r:id="rId17"/>
    <p:sldId id="339" r:id="rId18"/>
    <p:sldId id="335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72" autoAdjust="0"/>
    <p:restoredTop sz="86380" autoAdjust="0"/>
  </p:normalViewPr>
  <p:slideViewPr>
    <p:cSldViewPr>
      <p:cViewPr varScale="1">
        <p:scale>
          <a:sx n="48" d="100"/>
          <a:sy n="48" d="100"/>
        </p:scale>
        <p:origin x="75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9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04"/>
    </p:cViewPr>
  </p:sorter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AEB35-CA6C-447C-BDFE-ABB27D0E65C8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68865-4A26-407B-B87C-AAEB2754F80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368865-4A26-407B-B87C-AAEB2754F802}" type="slidenum">
              <a:rPr kumimoji="0" lang="pl-PL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756214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68865-4A26-407B-B87C-AAEB2754F802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22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F0708B-317D-4B38-83AE-9992257D6157}" type="datetimeFigureOut">
              <a:rPr lang="pl-PL" smtClean="0"/>
              <a:pPr/>
              <a:t>20.03.2017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B18C7-FAFF-463F-BF85-86F5DA1136E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27363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XLIX</a:t>
            </a:r>
          </a:p>
          <a:p>
            <a:pPr marL="0" indent="0" algn="ctr">
              <a:buNone/>
            </a:pP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WALNE ZEBRANIE DELEGATÓW</a:t>
            </a:r>
          </a:p>
          <a:p>
            <a:pPr marL="0" indent="0" algn="ctr">
              <a:buNone/>
            </a:pPr>
            <a:r>
              <a:rPr lang="pl-PL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ZWIĄZKU MIAST I GMIN MORSKICH</a:t>
            </a:r>
          </a:p>
          <a:p>
            <a:pPr marL="0" indent="0" algn="ctr">
              <a:buNone/>
            </a:pPr>
            <a:endParaRPr lang="pl-PL" sz="1200" dirty="0"/>
          </a:p>
          <a:p>
            <a:pPr marL="0" indent="0" algn="ctr">
              <a:buNone/>
            </a:pPr>
            <a:r>
              <a:rPr lang="pl-PL" dirty="0"/>
              <a:t>Krynica Morska, 24 marca 2017 r.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-315415"/>
            <a:ext cx="8229600" cy="1440160"/>
          </a:xfrm>
        </p:spPr>
        <p:txBody>
          <a:bodyPr>
            <a:normAutofit/>
          </a:bodyPr>
          <a:lstStyle/>
          <a:p>
            <a:pPr algn="l"/>
            <a:r>
              <a:rPr lang="pl-PL" sz="3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Sprawozdanie z działalności Związku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71" y="324454"/>
            <a:ext cx="8229600" cy="936104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Żaglowiec „Generał Zaruski”</a:t>
            </a:r>
            <a:br>
              <a:rPr lang="pl-PL" sz="3600" b="1" i="1" dirty="0">
                <a:latin typeface="Tahoma" pitchFamily="34" charset="0"/>
                <a:cs typeface="Tahoma" pitchFamily="34" charset="0"/>
              </a:rPr>
            </a:br>
            <a:endParaRPr lang="pl-PL" sz="3600" dirty="0"/>
          </a:p>
        </p:txBody>
      </p:sp>
      <p:pic>
        <p:nvPicPr>
          <p:cNvPr id="5" name="Symbol zastępczy zawartości 4" descr="Obraz2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7704" y="3468543"/>
            <a:ext cx="4608512" cy="3057570"/>
          </a:xfrm>
        </p:spPr>
      </p:pic>
      <p:sp>
        <p:nvSpPr>
          <p:cNvPr id="4" name="Prostokąt 3"/>
          <p:cNvSpPr/>
          <p:nvPr/>
        </p:nvSpPr>
        <p:spPr>
          <a:xfrm>
            <a:off x="467544" y="177281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l-PL" sz="2000" dirty="0">
                <a:solidFill>
                  <a:srgbClr val="000000"/>
                </a:solidFill>
                <a:latin typeface="Tahoma" pitchFamily="34"/>
                <a:ea typeface="Arial Unicode MS" pitchFamily="34"/>
                <a:cs typeface="Arial Unicode MS" pitchFamily="34"/>
              </a:rPr>
              <a:t>Nieprzerwanie od 2010 roku Związek prowadzi zbiórkę środków finansowych na odbudowę a następnie eksploatację historycznego żaglowca  „Generał Zaruski ”. </a:t>
            </a:r>
          </a:p>
          <a:p>
            <a:pPr algn="ctr"/>
            <a:endParaRPr lang="pl-PL" dirty="0">
              <a:latin typeface="Tahoma" pitchFamily="34" charset="0"/>
              <a:ea typeface="Times New Roman" pitchFamily="18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44262" y="-172421"/>
            <a:ext cx="9144000" cy="10527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Strona Internetowa</a:t>
            </a:r>
            <a:endParaRPr lang="pl-P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916832"/>
            <a:ext cx="9144000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pl-PL" sz="2000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Uruchomiona została nowa strona internetowa :</a:t>
            </a:r>
          </a:p>
          <a:p>
            <a:pPr>
              <a:buFontTx/>
              <a:buChar char="-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nowa szata graficzna, </a:t>
            </a:r>
          </a:p>
          <a:p>
            <a:pPr>
              <a:buFontTx/>
              <a:buChar char="-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więcej treści,</a:t>
            </a:r>
          </a:p>
          <a:p>
            <a:pPr>
              <a:buFontTx/>
              <a:buChar char="-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materiały do pobrania.</a:t>
            </a:r>
          </a:p>
          <a:p>
            <a:pPr>
              <a:buFontTx/>
              <a:buChar char="-"/>
            </a:pPr>
            <a:r>
              <a:rPr lang="pl-PL" sz="2000" i="1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www.zmigm.org.pl</a:t>
            </a:r>
            <a:endParaRPr lang="pl-PL" sz="2000" i="1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pl-PL" dirty="0"/>
          </a:p>
        </p:txBody>
      </p:sp>
      <p:pic>
        <p:nvPicPr>
          <p:cNvPr id="12" name="Obraz 11" descr="IMG_431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2060848"/>
            <a:ext cx="2311514" cy="4097975"/>
          </a:xfrm>
          <a:prstGeom prst="rect">
            <a:avLst/>
          </a:prstGeom>
        </p:spPr>
      </p:pic>
      <p:pic>
        <p:nvPicPr>
          <p:cNvPr id="14" name="Obraz 13" descr="IMG_431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2420888"/>
            <a:ext cx="2363879" cy="4195885"/>
          </a:xfrm>
          <a:prstGeom prst="rect">
            <a:avLst/>
          </a:prstGeom>
        </p:spPr>
      </p:pic>
      <p:pic>
        <p:nvPicPr>
          <p:cNvPr id="16" name="Obraz 15" descr="IMG_431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4077072"/>
            <a:ext cx="2156187" cy="260923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Korytarz Transportowy Bałtyk-Adriatyk</a:t>
            </a:r>
            <a:endParaRPr lang="pl-PL" sz="3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916832"/>
            <a:ext cx="9144000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424313"/>
            <a:ext cx="8229600" cy="17281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pl-PL" sz="2000" b="1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2016 roku Związek Miast i Gmin Morskich został liderem działań Porozumienia na rzecz Korytarza Transportowego Bałtyk-Adriatyk, prezydencja obejmuje także 2017 rok</a:t>
            </a:r>
          </a:p>
        </p:txBody>
      </p:sp>
      <p:pic>
        <p:nvPicPr>
          <p:cNvPr id="1026" name="Obraz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398" y="3429000"/>
            <a:ext cx="2185204" cy="2962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9440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sz="36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VII Bałtycki Maraton Brzegiem Morza</a:t>
            </a:r>
            <a:endParaRPr lang="pl-PL" sz="36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916832"/>
            <a:ext cx="9144000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893658"/>
            <a:ext cx="8229600" cy="172819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pl-PL" sz="2000" b="1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sierpnia 2016 - VII Bałtycki Maraton Brzegiem Morza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pl-PL" sz="8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Biegowi towarzyszy również półmaraton. Cała trasa wiedzie wzdłuż linii brzegowej na trasie Jastarnia-Jurata-Władysławowo-Jastarnia. 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6" y="3912275"/>
            <a:ext cx="3096344" cy="206047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3914648"/>
            <a:ext cx="3096344" cy="205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16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Patronat </a:t>
            </a:r>
            <a:br>
              <a:rPr lang="pl-PL" dirty="0">
                <a:latin typeface="Tahoma" pitchFamily="34" charset="0"/>
                <a:cs typeface="Tahoma" pitchFamily="34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170080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pl-PL" sz="24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pl-PL" sz="24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pl-PL" sz="2400" b="1" dirty="0">
              <a:latin typeface="Tahoma" pitchFamily="34" charset="0"/>
              <a:cs typeface="Tahoma" pitchFamily="34" charset="0"/>
            </a:endParaRPr>
          </a:p>
          <a:p>
            <a:pPr algn="ctr"/>
            <a:endParaRPr lang="pl-PL" sz="2400" b="1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1" y="1844825"/>
            <a:ext cx="8392864" cy="1440160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 roku miasta i gminy członkowskie przysyłają zgłoszenia imprez, które Związek obejmie patronatem.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 2016 roku zgłoszonych zostało 15 imprez.</a:t>
            </a:r>
          </a:p>
          <a:p>
            <a:pPr marL="0" indent="0">
              <a:buNone/>
            </a:pP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27" y="3678895"/>
            <a:ext cx="1578116" cy="105975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4134" y="3726658"/>
            <a:ext cx="1460136" cy="97165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9873" y="3704713"/>
            <a:ext cx="1397392" cy="1046696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421" y="5343591"/>
            <a:ext cx="1629022" cy="1220194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50718" y="3730995"/>
            <a:ext cx="1499347" cy="994133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8781" y="5294413"/>
            <a:ext cx="1722511" cy="1290221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9509" y="5315263"/>
            <a:ext cx="1876194" cy="124852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4370" y="5326909"/>
            <a:ext cx="1784777" cy="1253557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78894" y="3760386"/>
            <a:ext cx="1409452" cy="9379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99840"/>
            <a:ext cx="3283705" cy="219187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22249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25 – lecie </a:t>
            </a:r>
            <a:r>
              <a:rPr lang="pl-PL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ZMiGM</a:t>
            </a:r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XLVIII WZD</a:t>
            </a:r>
            <a:b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pl-PL" dirty="0">
                <a:latin typeface="Tahoma" pitchFamily="34" charset="0"/>
                <a:cs typeface="Tahoma" pitchFamily="34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170080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31054" y="1439572"/>
            <a:ext cx="8229599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Szczecin, 27 – 28 października 2016 </a:t>
            </a:r>
          </a:p>
          <a:p>
            <a:pPr marL="457200" lvl="1" indent="0">
              <a:buNone/>
            </a:pPr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Uroczystości Jubileuszu 25-lecia Związku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XLVIII Walne Zebranie Delegatów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l-PL" sz="2000" b="1" dirty="0"/>
          </a:p>
          <a:p>
            <a:pPr marL="457200" lvl="1" indent="0">
              <a:buNone/>
            </a:pPr>
            <a:endParaRPr lang="pl-PL" sz="2000" b="1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535765"/>
            <a:ext cx="3010485" cy="2009499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988304"/>
            <a:ext cx="3318270" cy="221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8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44016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Morskie Forum Samorządowe</a:t>
            </a:r>
            <a:b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pl-PL" dirty="0">
                <a:latin typeface="Tahoma" pitchFamily="34" charset="0"/>
                <a:cs typeface="Tahoma" pitchFamily="34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170080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-14082" y="1410164"/>
            <a:ext cx="8690538" cy="36030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Darłowo, 22-23 listopad 2016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pl-PL" sz="2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Spotkanie przedstawicieli małych portów i przystani morskich polskiego wybrzeża oraz włodarzy gmin nadmorskich ze stroną rządową, reprezentowaną przez przedstawicieli </a:t>
            </a:r>
            <a:r>
              <a:rPr lang="pl-PL" sz="2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MGMiŻŚ</a:t>
            </a: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oraz Urzędy Morskie.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Została sformułowana i przekazana do Ministerstwa ocena aktualnych problemów oraz konkretnych propozycji, które pozwolą na rozwój </a:t>
            </a:r>
            <a:b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sz="2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sprawne funkcjonowanie małych portów i przystani morskich.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545882"/>
            <a:ext cx="2465137" cy="16434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545882"/>
            <a:ext cx="2448272" cy="16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710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222490"/>
          </a:xfrm>
        </p:spPr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Pozostałe aktywności</a:t>
            </a:r>
            <a:b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pl-P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pl-PL" dirty="0">
                <a:latin typeface="Tahoma" pitchFamily="34" charset="0"/>
                <a:cs typeface="Tahoma" pitchFamily="34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467544" y="170080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4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Symbol zastępczy zawartości 8"/>
          <p:cNvSpPr>
            <a:spLocks noGrp="1"/>
          </p:cNvSpPr>
          <p:nvPr>
            <p:ph idx="1"/>
          </p:nvPr>
        </p:nvSpPr>
        <p:spPr>
          <a:xfrm>
            <a:off x="457200" y="1484784"/>
            <a:ext cx="8229599" cy="50405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pl-P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XIII Forum Historyków Wojskowości</a:t>
            </a:r>
          </a:p>
          <a:p>
            <a:pPr lvl="0"/>
            <a:r>
              <a:rPr lang="pl-P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Uczestnictwo przedstawicieli </a:t>
            </a:r>
            <a:r>
              <a:rPr lang="pl-PL" sz="2000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ZMiGM</a:t>
            </a:r>
            <a:r>
              <a:rPr lang="pl-P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posiedzeniach Rady Federacji Regionalnych Związków Gmin i Powiatów RP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zgromadzeniach Fundacji Promocji Gmin Polskich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posiedzeniach Komisji Sejmowych: Infrastruktury,  Międzyresortowego Zespołu ds. Polityki morskiej,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konsultacjach społecznych dot. Polityki morskiej do 2020 r. „Okrągły stół dla Bałtyku”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spotkaniach Unii Metropolii Polskich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posiedzeniach Zarządu Stowarzyszenia Euroregion Bałtyk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latin typeface="Tahoma" panose="020B0604030504040204" pitchFamily="34" charset="0"/>
                <a:ea typeface="Calibri" panose="020F0502020204030204" pitchFamily="34" charset="0"/>
              </a:rPr>
              <a:t>konferencjach tematycznych dot.m.in:  rozwoju gospodarki morskiej, turystyki, ochrony środowiska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l-PL" sz="2000" dirty="0">
                <a:latin typeface="Tahoma" panose="020B0604030504040204" pitchFamily="34" charset="0"/>
                <a:ea typeface="Calibri" panose="020F0502020204030204" pitchFamily="34" charset="0"/>
              </a:rPr>
              <a:t>Ogólnopolskim Szczycie Gospodarczym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7959627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43608" y="2780928"/>
            <a:ext cx="6780185" cy="5760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Dziękuję za uwagę.</a:t>
            </a:r>
            <a:endParaRPr lang="pl-PL" sz="2400" dirty="0"/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57200" y="5439"/>
            <a:ext cx="8229600" cy="1143000"/>
          </a:xfrm>
        </p:spPr>
        <p:txBody>
          <a:bodyPr>
            <a:normAutofit/>
          </a:bodyPr>
          <a:lstStyle/>
          <a:p>
            <a:endParaRPr lang="pl-PL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135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8496944" cy="2448271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MARRIAGE II – lepsze zarządzanie marinami, konsolidacja sieci portów – kontynuacja projektu MARRIAGE – realizacja projektu</a:t>
            </a:r>
            <a:br>
              <a:rPr lang="pl-PL" sz="2000" dirty="0">
                <a:latin typeface="Tahoma" pitchFamily="34" charset="0"/>
                <a:cs typeface="Tahoma" pitchFamily="34" charset="0"/>
              </a:rPr>
            </a:br>
            <a:br>
              <a:rPr lang="pl-PL" sz="2000" dirty="0">
                <a:latin typeface="Tahoma" pitchFamily="34" charset="0"/>
                <a:cs typeface="Tahoma" pitchFamily="34" charset="0"/>
              </a:rPr>
            </a:br>
            <a:r>
              <a:rPr lang="pl-PL" sz="2000" dirty="0">
                <a:latin typeface="Tahoma" pitchFamily="34" charset="0"/>
                <a:cs typeface="Tahoma" pitchFamily="34" charset="0"/>
              </a:rPr>
              <a:t>BEST – poprawa jakości wody w Bałtyku poprzez lepsze zarządzanie zanieczyszczeniami – projekt w przygotowywaniu</a:t>
            </a:r>
          </a:p>
        </p:txBody>
      </p:sp>
      <p:pic>
        <p:nvPicPr>
          <p:cNvPr id="6" name="Symbol zastępczy zawartości 5" descr="Obraz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347864" y="4403648"/>
            <a:ext cx="2592288" cy="1721634"/>
          </a:xfrm>
        </p:spPr>
      </p:pic>
      <p:sp>
        <p:nvSpPr>
          <p:cNvPr id="9" name="Tytuł 1"/>
          <p:cNvSpPr txBox="1">
            <a:spLocks/>
          </p:cNvSpPr>
          <p:nvPr/>
        </p:nvSpPr>
        <p:spPr>
          <a:xfrm>
            <a:off x="426894" y="248943"/>
            <a:ext cx="7850832" cy="1412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1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Projekty</a:t>
            </a:r>
            <a:br>
              <a:rPr kumimoji="0" lang="pl-PL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pl-PL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8573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-132479"/>
            <a:ext cx="9144000" cy="98072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4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Konferencja Prawa Morskiego</a:t>
            </a:r>
            <a:endParaRPr lang="pl-PL" sz="4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916832"/>
            <a:ext cx="9144000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628800"/>
            <a:ext cx="8507288" cy="194421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26 lutego 2016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V OGÓLNOPOLSKA KONFERENCJA PRAWA MORSKIEGO pt. 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„Polskie porty morskie” - wydział Prawa i Administracji Uniwersytetu Gdańskiego przy współorganizacji </a:t>
            </a:r>
            <a:r>
              <a:rPr lang="pl-PL" sz="2000" dirty="0" err="1">
                <a:latin typeface="Tahoma" pitchFamily="34" charset="0"/>
                <a:cs typeface="Tahoma" pitchFamily="34" charset="0"/>
              </a:rPr>
              <a:t>ZMiGM</a:t>
            </a:r>
            <a:endParaRPr lang="pl-PL" sz="20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pl-PL" sz="2400" dirty="0">
              <a:latin typeface="Tahoma" pitchFamily="34" charset="0"/>
              <a:cs typeface="Tahoma" pitchFamily="34" charset="0"/>
            </a:endParaRPr>
          </a:p>
          <a:p>
            <a:endParaRPr lang="pl-PL" sz="2400" dirty="0">
              <a:latin typeface="Tahoma" pitchFamily="34" charset="0"/>
              <a:cs typeface="Tahoma" pitchFamily="34" charset="0"/>
            </a:endParaRPr>
          </a:p>
          <a:p>
            <a:endParaRPr lang="pl-PL" sz="24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pl-PL" sz="2400" dirty="0">
              <a:latin typeface="Tahoma" pitchFamily="34" charset="0"/>
              <a:cs typeface="Tahoma" pitchFamily="34" charset="0"/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 descr="WP_20160226_0031-494x2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96737" y="3933056"/>
            <a:ext cx="4350526" cy="244827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42429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Foire</a:t>
            </a:r>
            <a:r>
              <a:rPr lang="pl-PL" sz="4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de Nice 2016</a:t>
            </a:r>
            <a:endParaRPr lang="pl-PL" sz="40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83568" y="1923824"/>
            <a:ext cx="7920880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Promocja Bursztynu Bałtyckiego podczas targów </a:t>
            </a:r>
            <a:r>
              <a:rPr lang="pl-PL" sz="2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Foire</a:t>
            </a: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 Nice 2016 w Nicei  w dniach 5 – 14 marca 2016</a:t>
            </a:r>
          </a:p>
          <a:p>
            <a:pPr marL="0" indent="0">
              <a:buNone/>
            </a:pPr>
            <a:endParaRPr lang="pl-PL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marzec 2016 - Organizacja pokazu mody 2 kolekcji bursztynowych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42426" y="3948995"/>
            <a:ext cx="2571698" cy="192877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06435"/>
            <a:ext cx="2123728" cy="159279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4587128"/>
            <a:ext cx="2131060" cy="159829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sz="4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Free</a:t>
            </a:r>
            <a:r>
              <a:rPr lang="pl-PL" sz="4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Time </a:t>
            </a:r>
            <a:r>
              <a:rPr lang="pl-PL" sz="40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Festival</a:t>
            </a:r>
            <a:r>
              <a:rPr lang="pl-PL" sz="40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2016</a:t>
            </a:r>
            <a:endParaRPr lang="pl-PL" sz="40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916832"/>
            <a:ext cx="9144000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520281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000" b="1" dirty="0">
              <a:latin typeface="Tahoma" pitchFamily="34" charset="0"/>
              <a:cs typeface="Tahoma" pitchFamily="34" charset="0"/>
            </a:endParaRPr>
          </a:p>
          <a:p>
            <a:r>
              <a:rPr lang="pl-PL" sz="2000" dirty="0">
                <a:latin typeface="Tahoma" pitchFamily="34" charset="0"/>
                <a:cs typeface="Tahoma" pitchFamily="34" charset="0"/>
              </a:rPr>
              <a:t>2 – 3 kwietnia 2016 : Targi Przemysłu Czasu Wolnego w hali </a:t>
            </a:r>
            <a:r>
              <a:rPr lang="pl-PL" sz="2000" dirty="0" err="1">
                <a:latin typeface="Tahoma" pitchFamily="34" charset="0"/>
                <a:cs typeface="Tahoma" pitchFamily="34" charset="0"/>
              </a:rPr>
              <a:t>Amberexpo</a:t>
            </a:r>
            <a:r>
              <a:rPr lang="pl-PL" sz="2000" dirty="0">
                <a:latin typeface="Tahoma" pitchFamily="34" charset="0"/>
                <a:cs typeface="Tahoma" pitchFamily="34" charset="0"/>
              </a:rPr>
              <a:t> w Gdańsku</a:t>
            </a:r>
          </a:p>
          <a:p>
            <a:r>
              <a:rPr lang="pl-PL" sz="2000" dirty="0">
                <a:latin typeface="Tahoma" pitchFamily="34" charset="0"/>
                <a:cs typeface="Tahoma" pitchFamily="34" charset="0"/>
              </a:rPr>
              <a:t>Strefa Wędkarza : wspólne stoisko z Polskim Związkiem Wędkarskim</a:t>
            </a:r>
          </a:p>
          <a:p>
            <a:r>
              <a:rPr lang="pl-PL" sz="2000" dirty="0">
                <a:latin typeface="Tahoma" pitchFamily="34" charset="0"/>
                <a:cs typeface="Tahoma" pitchFamily="34" charset="0"/>
              </a:rPr>
              <a:t>przewodniki – wędkarski i żeglarski</a:t>
            </a:r>
          </a:p>
          <a:p>
            <a:r>
              <a:rPr lang="pl-PL" sz="2000" dirty="0">
                <a:latin typeface="Tahoma" pitchFamily="34" charset="0"/>
                <a:cs typeface="Tahoma" pitchFamily="34" charset="0"/>
              </a:rPr>
              <a:t>Wyróżnienie w konkursie MERCURIUS GEDANENSIS</a:t>
            </a:r>
          </a:p>
          <a:p>
            <a:endParaRPr lang="pl-PL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2" name="Obraz 11" descr="IMG_42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293096"/>
            <a:ext cx="2448272" cy="1836204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3" name="Obraz 12" descr="IMG_2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293096"/>
            <a:ext cx="2376264" cy="1774863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15" name="Obraz 14" descr="IMG_244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933056"/>
            <a:ext cx="2915816" cy="217786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XLVII WZD w Łebie</a:t>
            </a:r>
            <a:br>
              <a:rPr lang="pl-PL" b="1" dirty="0">
                <a:latin typeface="Tahoma" pitchFamily="34" charset="0"/>
                <a:cs typeface="Tahoma" pitchFamily="34" charset="0"/>
              </a:rPr>
            </a:br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3059832" y="3573016"/>
            <a:ext cx="6084168" cy="32849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2000" b="1" dirty="0">
                <a:latin typeface="Tahoma" pitchFamily="34" charset="0"/>
                <a:cs typeface="Tahoma" pitchFamily="34" charset="0"/>
              </a:rPr>
              <a:t>  </a:t>
            </a:r>
          </a:p>
          <a:p>
            <a:pPr>
              <a:buNone/>
            </a:pPr>
            <a:endParaRPr lang="pl-PL" sz="2000" b="1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pl-PL" sz="2000" b="1" dirty="0">
              <a:latin typeface="Tahoma" pitchFamily="34" charset="0"/>
              <a:cs typeface="Tahoma" pitchFamily="34" charset="0"/>
            </a:endParaRPr>
          </a:p>
          <a:p>
            <a:pPr>
              <a:buNone/>
            </a:pPr>
            <a:endParaRPr lang="pl-PL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http://zmigm.org.pl/wp-content/uploads/2016/06/ROK_0488-994x9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838" y="1512168"/>
            <a:ext cx="1772816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224154" y="2937247"/>
            <a:ext cx="63677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Konferencja nt.: "Nowe ministerstwo - nowe możliwości rozwoju gmin nadmorskich - plany Ministerstwa Gospodarki Morskiej i Żeglugi Śródlądowej.„</a:t>
            </a:r>
          </a:p>
          <a:p>
            <a:endParaRPr lang="pl-PL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Dyskusja na temat: Turystyczny potencjał polskiego wybrzeża Morza Bałtyckiego w kontekście zmian geopolitycznych w Europie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782" y="3950013"/>
            <a:ext cx="1895872" cy="126549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481953" y="1757589"/>
            <a:ext cx="525658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Łeba, 2 – 3 czerwiec 2016 </a:t>
            </a:r>
          </a:p>
          <a:p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Hotel Port Jachtowy w Łebie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75557" y="-120245"/>
            <a:ext cx="9144000" cy="1368152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Jubileusz X </a:t>
            </a:r>
            <a:r>
              <a:rPr lang="pl-PL" sz="3200" dirty="0" err="1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lecia</a:t>
            </a:r>
            <a:r>
              <a:rPr lang="pl-PL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 Muzeum Bursztynu </a:t>
            </a:r>
            <a:br>
              <a:rPr lang="pl-PL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i Światowej Rady Bursztynu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23528" y="2060848"/>
            <a:ext cx="6624735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Tahoma" pitchFamily="34" charset="0"/>
                <a:cs typeface="Tahoma" pitchFamily="34" charset="0"/>
              </a:rPr>
              <a:t>Organizacja Jubileuszu: </a:t>
            </a:r>
          </a:p>
          <a:p>
            <a:endParaRPr lang="pl-PL" sz="2000" dirty="0">
              <a:latin typeface="Tahoma" pitchFamily="34" charset="0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28 czerwca – Światowy Dzień Bursztynu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Uroczysta Sesja Światowej Rady Bursztynu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Wernisaż wystawy „Gdańskie kolekcje przyrodnicze”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Wystawa „From the past to the </a:t>
            </a:r>
            <a:r>
              <a:rPr lang="pl-PL" sz="2000" dirty="0" err="1">
                <a:latin typeface="Tahoma" pitchFamily="34" charset="0"/>
                <a:cs typeface="Tahoma" pitchFamily="34" charset="0"/>
              </a:rPr>
              <a:t>future</a:t>
            </a:r>
            <a:r>
              <a:rPr lang="pl-PL" sz="2000" dirty="0">
                <a:latin typeface="Tahoma" pitchFamily="34" charset="0"/>
                <a:cs typeface="Tahoma" pitchFamily="34" charset="0"/>
              </a:rPr>
              <a:t>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Międzynarodowa konferencja „Bursztyn. Skarb Zatoki Gdańskiej”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dirty="0">
                <a:latin typeface="Tahoma" pitchFamily="34" charset="0"/>
                <a:cs typeface="Tahoma" pitchFamily="34" charset="0"/>
              </a:rPr>
              <a:t>Wystawa „Bursztyn. Dzieła. </a:t>
            </a:r>
            <a:r>
              <a:rPr lang="pl-PL" sz="2000" dirty="0" err="1">
                <a:latin typeface="Tahoma" pitchFamily="34" charset="0"/>
                <a:cs typeface="Tahoma" pitchFamily="34" charset="0"/>
              </a:rPr>
              <a:t>Myrta</a:t>
            </a:r>
            <a:r>
              <a:rPr lang="pl-PL" sz="2000" dirty="0">
                <a:latin typeface="Tahoma" pitchFamily="34" charset="0"/>
                <a:cs typeface="Tahoma" pitchFamily="34" charset="0"/>
              </a:rPr>
              <a:t>”</a:t>
            </a:r>
          </a:p>
          <a:p>
            <a:endParaRPr lang="pl-PL" sz="2000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290" y="2012121"/>
            <a:ext cx="1368153" cy="1606093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63" y="4310910"/>
            <a:ext cx="1872208" cy="124586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534619" y="-99392"/>
            <a:ext cx="8496944" cy="1232747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XVI edycja konkursu </a:t>
            </a:r>
            <a:br>
              <a:rPr lang="pl-PL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</a:br>
            <a:r>
              <a:rPr lang="pl-PL" sz="3200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Morze a moja duża i mała ojczyzna</a:t>
            </a:r>
            <a:endParaRPr lang="pl-PL" sz="3200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899592" y="1628800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„Bursztyn – Złoto Bałtyku”</a:t>
            </a:r>
          </a:p>
          <a:p>
            <a:pPr algn="ctr"/>
            <a:r>
              <a:rPr lang="pl-PL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Pruszcz Gdański, 9-10 czerwca 2016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1407315" y="4015709"/>
            <a:ext cx="6264696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miejsce FOTOGRAFIA – Alicja Haratyk, Ustronie Morskie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miejsce RYSUNEK – Mikołaj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Hewelt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Puck</a:t>
            </a:r>
          </a:p>
          <a:p>
            <a:pPr>
              <a:lnSpc>
                <a:spcPct val="150000"/>
              </a:lnSpc>
            </a:pP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miejsce ESEJ – Paulina </a:t>
            </a:r>
            <a:r>
              <a:rPr lang="pl-PL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Dadej</a:t>
            </a:r>
            <a:r>
              <a:rPr lang="pl-PL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Sopot</a:t>
            </a:r>
          </a:p>
          <a:p>
            <a:pPr>
              <a:lnSpc>
                <a:spcPct val="150000"/>
              </a:lnSpc>
            </a:pPr>
            <a:r>
              <a:rPr lang="pl-PL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miejsce OPOWIADANIE – Aleksandra </a:t>
            </a:r>
            <a:r>
              <a:rPr lang="pl-PL" u="sng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Lorent</a:t>
            </a:r>
            <a:r>
              <a:rPr lang="pl-PL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Dziwnów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58" y="2504123"/>
            <a:ext cx="2016224" cy="1344149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9" y="2490377"/>
            <a:ext cx="1967808" cy="1311873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04123"/>
            <a:ext cx="2064640" cy="128438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6098404"/>
            <a:ext cx="2016224" cy="504056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853" y="6096675"/>
            <a:ext cx="878248" cy="562345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040240"/>
            <a:ext cx="576064" cy="73089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44262" y="-172421"/>
            <a:ext cx="9144000" cy="10527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l-PL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rPr>
              <a:t>Poszukiwacz Bursztynu</a:t>
            </a:r>
            <a:endParaRPr lang="pl-PL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0" y="1916832"/>
            <a:ext cx="9144000" cy="371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457200" y="1632712"/>
            <a:ext cx="8229600" cy="220409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pl-PL" sz="2000" dirty="0">
              <a:latin typeface="Tahoma" pitchFamily="34" charset="0"/>
              <a:cs typeface="Tahoma" pitchFamily="34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pl-P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Tymczasowa instalacja wodna </a:t>
            </a:r>
            <a:r>
              <a:rPr lang="pl-PL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POSZUKIWACZ BURSZTYNU</a:t>
            </a:r>
            <a:r>
              <a:rPr lang="pl-P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kolejn</a:t>
            </a:r>
            <a:r>
              <a:rPr lang="pl-P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</a:t>
            </a: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wzmacniając</a:t>
            </a:r>
            <a:r>
              <a:rPr lang="pl-P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</a:t>
            </a: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bursztynowy</a:t>
            </a: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de-DE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wizerunek</a:t>
            </a:r>
            <a:r>
              <a:rPr lang="de-DE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Gdańska. </a:t>
            </a:r>
          </a:p>
          <a:p>
            <a:pPr marL="0" indent="0" algn="just">
              <a:lnSpc>
                <a:spcPct val="170000"/>
              </a:lnSpc>
              <a:buNone/>
            </a:pPr>
            <a:r>
              <a:rPr lang="pl-PL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Jest to instalacja mobilna, dlatego z pewnością może być wykorzystana na całym naszym Wybrzeżu.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2" y="4804210"/>
            <a:ext cx="2430016" cy="1325743"/>
          </a:xfrm>
          <a:prstGeom prst="rect">
            <a:avLst/>
          </a:prstGeom>
        </p:spPr>
      </p:pic>
      <p:pic>
        <p:nvPicPr>
          <p:cNvPr id="1026" name="Picture 2" descr="Znalezione obrazy dla zapytania poszukiwacz Bursztyn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366" y="4797047"/>
            <a:ext cx="2392982" cy="1340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4810795"/>
            <a:ext cx="2026568" cy="134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6046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4573</TotalTime>
  <Words>615</Words>
  <Application>Microsoft Office PowerPoint</Application>
  <PresentationFormat>Pokaz na ekranie (4:3)</PresentationFormat>
  <Paragraphs>112</Paragraphs>
  <Slides>18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5" baseType="lpstr">
      <vt:lpstr>Arial</vt:lpstr>
      <vt:lpstr>Arial Unicode MS</vt:lpstr>
      <vt:lpstr>Calibri</vt:lpstr>
      <vt:lpstr>Tahoma</vt:lpstr>
      <vt:lpstr>Times New Roman</vt:lpstr>
      <vt:lpstr>Wingdings</vt:lpstr>
      <vt:lpstr>Motyw pakietu Office</vt:lpstr>
      <vt:lpstr>Sprawozdanie z działalności Związku</vt:lpstr>
      <vt:lpstr>MARRIAGE II – lepsze zarządzanie marinami, konsolidacja sieci portów – kontynuacja projektu MARRIAGE – realizacja projektu  BEST – poprawa jakości wody w Bałtyku poprzez lepsze zarządzanie zanieczyszczeniami – projekt w przygotowywaniu</vt:lpstr>
      <vt:lpstr>Konferencja Prawa Morskiego</vt:lpstr>
      <vt:lpstr>Foire de Nice 2016</vt:lpstr>
      <vt:lpstr>Free Time Festival 2016</vt:lpstr>
      <vt:lpstr>XLVII WZD w Łebie </vt:lpstr>
      <vt:lpstr>Jubileusz X lecia Muzeum Bursztynu  i Światowej Rady Bursztynu</vt:lpstr>
      <vt:lpstr>XVI edycja konkursu  Morze a moja duża i mała ojczyzna</vt:lpstr>
      <vt:lpstr>Poszukiwacz Bursztynu</vt:lpstr>
      <vt:lpstr>Żaglowiec „Generał Zaruski” </vt:lpstr>
      <vt:lpstr>Strona Internetowa</vt:lpstr>
      <vt:lpstr>Korytarz Transportowy Bałtyk-Adriatyk</vt:lpstr>
      <vt:lpstr>VII Bałtycki Maraton Brzegiem Morza</vt:lpstr>
      <vt:lpstr>Patronat  </vt:lpstr>
      <vt:lpstr>25 – lecie ZMiGM, XLVIII WZD   </vt:lpstr>
      <vt:lpstr>Morskie Forum Samorządowe   </vt:lpstr>
      <vt:lpstr>Pozostałe aktywności  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ibm</dc:creator>
  <cp:lastModifiedBy>Biuro ZMIGM</cp:lastModifiedBy>
  <cp:revision>606</cp:revision>
  <dcterms:created xsi:type="dcterms:W3CDTF">2015-01-21T07:52:42Z</dcterms:created>
  <dcterms:modified xsi:type="dcterms:W3CDTF">2017-03-20T12:08:00Z</dcterms:modified>
</cp:coreProperties>
</file>